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2"/>
  </p:notesMasterIdLst>
  <p:sldIdLst>
    <p:sldId id="256" r:id="rId5"/>
    <p:sldId id="517" r:id="rId6"/>
    <p:sldId id="267" r:id="rId7"/>
    <p:sldId id="445" r:id="rId8"/>
    <p:sldId id="269" r:id="rId9"/>
    <p:sldId id="490" r:id="rId10"/>
    <p:sldId id="493" r:id="rId11"/>
    <p:sldId id="507" r:id="rId12"/>
    <p:sldId id="494" r:id="rId13"/>
    <p:sldId id="508" r:id="rId14"/>
    <p:sldId id="509" r:id="rId15"/>
    <p:sldId id="511" r:id="rId16"/>
    <p:sldId id="510" r:id="rId17"/>
    <p:sldId id="512" r:id="rId18"/>
    <p:sldId id="513" r:id="rId19"/>
    <p:sldId id="514" r:id="rId20"/>
    <p:sldId id="516" r:id="rId21"/>
  </p:sldIdLst>
  <p:sldSz cx="9906000" cy="6858000" type="A4"/>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980" userDrawn="1">
          <p15:clr>
            <a:srgbClr val="A4A3A4"/>
          </p15:clr>
        </p15:guide>
        <p15:guide id="3" orient="horz" pos="3861" userDrawn="1">
          <p15:clr>
            <a:srgbClr val="A4A3A4"/>
          </p15:clr>
        </p15:guide>
        <p15:guide id="4" orient="horz" pos="4292" userDrawn="1">
          <p15:clr>
            <a:srgbClr val="A4A3A4"/>
          </p15:clr>
        </p15:guide>
        <p15:guide id="5" pos="3716" userDrawn="1">
          <p15:clr>
            <a:srgbClr val="A4A3A4"/>
          </p15:clr>
        </p15:guide>
        <p15:guide id="6" orient="horz" pos="1911" userDrawn="1">
          <p15:clr>
            <a:srgbClr val="A4A3A4"/>
          </p15:clr>
        </p15:guide>
        <p15:guide id="8" pos="5932" userDrawn="1">
          <p15:clr>
            <a:srgbClr val="A4A3A4"/>
          </p15:clr>
        </p15:guide>
        <p15:guide id="9" orient="horz" pos="1071" userDrawn="1">
          <p15:clr>
            <a:srgbClr val="A4A3A4"/>
          </p15:clr>
        </p15:guide>
        <p15:guide id="10" orient="horz" pos="3589" userDrawn="1">
          <p15:clr>
            <a:srgbClr val="A4A3A4"/>
          </p15:clr>
        </p15:guide>
        <p15:guide id="11" pos="3761" userDrawn="1">
          <p15:clr>
            <a:srgbClr val="A4A3A4"/>
          </p15:clr>
        </p15:guide>
        <p15:guide id="12" orient="horz" pos="11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747678"/>
    <a:srgbClr val="BC204B"/>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napToGrid="0" showGuides="1">
      <p:cViewPr>
        <p:scale>
          <a:sx n="61" d="100"/>
          <a:sy n="61" d="100"/>
        </p:scale>
        <p:origin x="1458" y="78"/>
      </p:cViewPr>
      <p:guideLst>
        <p:guide pos="980"/>
        <p:guide orient="horz" pos="3861"/>
        <p:guide orient="horz" pos="4292"/>
        <p:guide pos="3716"/>
        <p:guide orient="horz" pos="1911"/>
        <p:guide pos="5932"/>
        <p:guide orient="horz" pos="1071"/>
        <p:guide orient="horz" pos="3589"/>
        <p:guide pos="3761"/>
        <p:guide orient="horz" pos="1102"/>
      </p:guideLst>
    </p:cSldViewPr>
  </p:slideViewPr>
  <p:outlineViewPr>
    <p:cViewPr>
      <p:scale>
        <a:sx n="33" d="100"/>
        <a:sy n="33" d="100"/>
      </p:scale>
      <p:origin x="0" y="-12858"/>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Arbeitsblat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0690647342535384E-2"/>
          <c:y val="0.15152544204605906"/>
          <c:w val="0.86634774095018541"/>
          <c:h val="0.63446654742944997"/>
        </c:manualLayout>
      </c:layout>
      <c:barChart>
        <c:barDir val="col"/>
        <c:grouping val="stacked"/>
        <c:varyColors val="0"/>
        <c:ser>
          <c:idx val="0"/>
          <c:order val="0"/>
          <c:tx>
            <c:strRef>
              <c:f>Sheet1!$A$2</c:f>
              <c:strCache>
                <c:ptCount val="1"/>
                <c:pt idx="0">
                  <c:v>Start/Finish</c:v>
                </c:pt>
              </c:strCache>
            </c:strRef>
          </c:tx>
          <c:spPr>
            <a:solidFill>
              <a:srgbClr val="00338D"/>
            </a:solidFill>
            <a:ln w="3175">
              <a:solidFill>
                <a:schemeClr val="bg1"/>
              </a:solidFill>
            </a:ln>
            <a:effectLst/>
          </c:spPr>
          <c:invertIfNegative val="0"/>
          <c:dLbls>
            <c:dLbl>
              <c:idx val="0"/>
              <c:layout>
                <c:manualLayout>
                  <c:x val="0"/>
                  <c:y val="-1.4786377817858526E-2"/>
                </c:manualLayout>
              </c:layout>
              <c:dLblPos val="ct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EBITDA 2011</c:v>
                </c:pt>
                <c:pt idx="1">
                  <c:v>Stand-alone growth</c:v>
                </c:pt>
                <c:pt idx="2">
                  <c:v>Cost synergies</c:v>
                </c:pt>
                <c:pt idx="3">
                  <c:v>Revenue synergies</c:v>
                </c:pt>
                <c:pt idx="4">
                  <c:v>Technology platform - Costs</c:v>
                </c:pt>
                <c:pt idx="5">
                  <c:v>Technology platform - Revenues</c:v>
                </c:pt>
              </c:strCache>
            </c:strRef>
          </c:cat>
          <c:val>
            <c:numRef>
              <c:f>Sheet1!$B$2:$G$2</c:f>
              <c:numCache>
                <c:formatCode>General</c:formatCode>
                <c:ptCount val="6"/>
                <c:pt idx="0" formatCode="#,#00">
                  <c:v>99</c:v>
                </c:pt>
              </c:numCache>
            </c:numRef>
          </c:val>
        </c:ser>
        <c:ser>
          <c:idx val="1"/>
          <c:order val="1"/>
          <c:tx>
            <c:strRef>
              <c:f>Sheet1!$A$3</c:f>
              <c:strCache>
                <c:ptCount val="1"/>
                <c:pt idx="0">
                  <c:v>Blank</c:v>
                </c:pt>
              </c:strCache>
            </c:strRef>
          </c:tx>
          <c:spPr>
            <a:noFill/>
            <a:ln>
              <a:noFill/>
            </a:ln>
            <a:effectLst/>
          </c:spPr>
          <c:invertIfNegative val="0"/>
          <c:dLbls>
            <c:delete val="1"/>
          </c:dLbls>
          <c:cat>
            <c:strRef>
              <c:f>Sheet1!$B$1:$G$1</c:f>
              <c:strCache>
                <c:ptCount val="6"/>
                <c:pt idx="0">
                  <c:v>EBITDA 2011</c:v>
                </c:pt>
                <c:pt idx="1">
                  <c:v>Stand-alone growth</c:v>
                </c:pt>
                <c:pt idx="2">
                  <c:v>Cost synergies</c:v>
                </c:pt>
                <c:pt idx="3">
                  <c:v>Revenue synergies</c:v>
                </c:pt>
                <c:pt idx="4">
                  <c:v>Technology platform - Costs</c:v>
                </c:pt>
                <c:pt idx="5">
                  <c:v>Technology platform - Revenues</c:v>
                </c:pt>
              </c:strCache>
            </c:strRef>
          </c:cat>
          <c:val>
            <c:numRef>
              <c:f>Sheet1!$B$3:$G$3</c:f>
              <c:numCache>
                <c:formatCode>#,#00</c:formatCode>
                <c:ptCount val="6"/>
                <c:pt idx="1">
                  <c:v>99</c:v>
                </c:pt>
                <c:pt idx="2">
                  <c:v>201</c:v>
                </c:pt>
                <c:pt idx="3">
                  <c:v>251</c:v>
                </c:pt>
                <c:pt idx="4">
                  <c:v>261</c:v>
                </c:pt>
                <c:pt idx="5">
                  <c:v>311</c:v>
                </c:pt>
              </c:numCache>
            </c:numRef>
          </c:val>
        </c:ser>
        <c:ser>
          <c:idx val="2"/>
          <c:order val="2"/>
          <c:tx>
            <c:strRef>
              <c:f>Sheet1!$A$4</c:f>
              <c:strCache>
                <c:ptCount val="1"/>
                <c:pt idx="0">
                  <c:v>Rise above zero</c:v>
                </c:pt>
              </c:strCache>
            </c:strRef>
          </c:tx>
          <c:spPr>
            <a:solidFill>
              <a:srgbClr val="0091DA"/>
            </a:solidFill>
            <a:ln w="3175">
              <a:solidFill>
                <a:schemeClr val="bg1"/>
              </a:solidFill>
            </a:ln>
            <a:effectLst/>
          </c:spPr>
          <c:invertIfNegative val="0"/>
          <c:dPt>
            <c:idx val="4"/>
            <c:invertIfNegative val="0"/>
            <c:bubble3D val="0"/>
            <c:spPr>
              <a:noFill/>
              <a:ln w="3175">
                <a:solidFill>
                  <a:srgbClr val="0091DA"/>
                </a:solidFill>
                <a:prstDash val="dash"/>
              </a:ln>
              <a:effectLst/>
            </c:spPr>
          </c:dPt>
          <c:dPt>
            <c:idx val="5"/>
            <c:invertIfNegative val="0"/>
            <c:bubble3D val="0"/>
            <c:spPr>
              <a:noFill/>
              <a:ln w="3175">
                <a:solidFill>
                  <a:srgbClr val="0091DA"/>
                </a:solidFill>
                <a:prstDash val="dash"/>
              </a:ln>
              <a:effectLst/>
            </c:spPr>
          </c:dPt>
          <c:dLbls>
            <c:dLbl>
              <c:idx val="1"/>
              <c:layout>
                <c:manualLayout>
                  <c:x val="-1.4963687941012402E-3"/>
                  <c:y val="-1.0421429037946647E-2"/>
                </c:manualLayout>
              </c:layout>
              <c:dLblPos val="ctr"/>
              <c:showLegendKey val="0"/>
              <c:showVal val="1"/>
              <c:showCatName val="0"/>
              <c:showSerName val="0"/>
              <c:showPercent val="0"/>
              <c:showBubbleSize val="0"/>
              <c:extLst>
                <c:ext xmlns:c15="http://schemas.microsoft.com/office/drawing/2012/chart" uri="{CE6537A1-D6FC-4f65-9D91-7224C49458BB}"/>
              </c:extLst>
            </c:dLbl>
            <c:dLbl>
              <c:idx val="2"/>
              <c:layout>
                <c:manualLayout>
                  <c:x val="-1.4963687941012915E-3"/>
                  <c:y val="-6.8571866380631322E-3"/>
                </c:manualLayout>
              </c:layout>
              <c:dLblPos val="ctr"/>
              <c:showLegendKey val="0"/>
              <c:showVal val="1"/>
              <c:showCatName val="0"/>
              <c:showSerName val="0"/>
              <c:showPercent val="0"/>
              <c:showBubbleSize val="0"/>
              <c:extLst>
                <c:ext xmlns:c15="http://schemas.microsoft.com/office/drawing/2012/chart" uri="{CE6537A1-D6FC-4f65-9D91-7224C49458BB}"/>
              </c:extLst>
            </c:dLbl>
            <c:dLbl>
              <c:idx val="3"/>
              <c:layout>
                <c:manualLayout>
                  <c:x val="0"/>
                  <c:y val="-3.6554702321525632E-17"/>
                </c:manualLayout>
              </c:layout>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de-DE"/>
                </a:p>
              </c:txPr>
              <c:dLblPos val="ctr"/>
              <c:showLegendKey val="0"/>
              <c:showVal val="1"/>
              <c:showCatName val="0"/>
              <c:showSerName val="0"/>
              <c:showPercent val="0"/>
              <c:showBubbleSize val="0"/>
              <c:extLst>
                <c:ext xmlns:c15="http://schemas.microsoft.com/office/drawing/2012/chart" uri="{CE6537A1-D6FC-4f65-9D91-7224C49458BB}"/>
              </c:extLst>
            </c:dLbl>
            <c:dLbl>
              <c:idx val="4"/>
              <c:tx>
                <c:rich>
                  <a:bodyPr rot="0" spcFirstLastPara="1" vertOverflow="ellipsis" vert="horz" wrap="square" anchor="ctr" anchorCtr="1"/>
                  <a:lstStyle/>
                  <a:p>
                    <a:pPr>
                      <a:defRPr sz="900" b="0" i="0" u="none" strike="noStrike" kern="1200" baseline="0">
                        <a:solidFill>
                          <a:schemeClr val="accent1"/>
                        </a:solidFill>
                        <a:latin typeface="+mn-lt"/>
                        <a:ea typeface="+mn-ea"/>
                        <a:cs typeface="+mn-cs"/>
                      </a:defRPr>
                    </a:pPr>
                    <a:r>
                      <a:rPr lang="en-US" dirty="0" smtClean="0"/>
                      <a:t>tbd</a:t>
                    </a:r>
                    <a:endParaRPr lang="en-US" dirty="0"/>
                  </a:p>
                </c:rich>
              </c:tx>
              <c:spPr>
                <a:noFill/>
                <a:ln>
                  <a:noFill/>
                </a:ln>
                <a:effectLst/>
              </c:spPr>
              <c:txPr>
                <a:bodyPr rot="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de-DE"/>
                </a:p>
              </c:txPr>
              <c:dLblPos val="ctr"/>
              <c:showLegendKey val="0"/>
              <c:showVal val="1"/>
              <c:showCatName val="0"/>
              <c:showSerName val="0"/>
              <c:showPercent val="0"/>
              <c:showBubbleSize val="0"/>
              <c:extLst>
                <c:ext xmlns:c15="http://schemas.microsoft.com/office/drawing/2012/chart" uri="{CE6537A1-D6FC-4f65-9D91-7224C49458BB}"/>
              </c:extLst>
            </c:dLbl>
            <c:dLbl>
              <c:idx val="5"/>
              <c:layout>
                <c:manualLayout>
                  <c:x val="-1.0259143388520508E-16"/>
                  <c:y val="-4.3153363846002756E-3"/>
                </c:manualLayout>
              </c:layout>
              <c:tx>
                <c:rich>
                  <a:bodyPr rot="0" spcFirstLastPara="1" vertOverflow="ellipsis" vert="horz" wrap="square" anchor="ctr" anchorCtr="1"/>
                  <a:lstStyle/>
                  <a:p>
                    <a:pPr>
                      <a:defRPr sz="900" b="0" i="0" u="none" strike="noStrike" kern="1200" baseline="0">
                        <a:solidFill>
                          <a:schemeClr val="accent1"/>
                        </a:solidFill>
                        <a:latin typeface="+mn-lt"/>
                        <a:ea typeface="+mn-ea"/>
                        <a:cs typeface="+mn-cs"/>
                      </a:defRPr>
                    </a:pPr>
                    <a:r>
                      <a:rPr lang="en-US" dirty="0" smtClean="0">
                        <a:solidFill>
                          <a:schemeClr val="accent1"/>
                        </a:solidFill>
                      </a:rPr>
                      <a:t>tbd</a:t>
                    </a:r>
                    <a:endParaRPr lang="en-US" dirty="0">
                      <a:solidFill>
                        <a:schemeClr val="accent1"/>
                      </a:solidFill>
                    </a:endParaRPr>
                  </a:p>
                </c:rich>
              </c:tx>
              <c:spPr>
                <a:noFill/>
                <a:ln>
                  <a:noFill/>
                </a:ln>
                <a:effectLst/>
              </c:spPr>
              <c:txPr>
                <a:bodyPr rot="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de-DE"/>
                </a:p>
              </c:txPr>
              <c:dLblPos val="ct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EBITDA 2011</c:v>
                </c:pt>
                <c:pt idx="1">
                  <c:v>Stand-alone growth</c:v>
                </c:pt>
                <c:pt idx="2">
                  <c:v>Cost synergies</c:v>
                </c:pt>
                <c:pt idx="3">
                  <c:v>Revenue synergies</c:v>
                </c:pt>
                <c:pt idx="4">
                  <c:v>Technology platform - Costs</c:v>
                </c:pt>
                <c:pt idx="5">
                  <c:v>Technology platform - Revenues</c:v>
                </c:pt>
              </c:strCache>
            </c:strRef>
          </c:cat>
          <c:val>
            <c:numRef>
              <c:f>Sheet1!$B$4:$G$4</c:f>
              <c:numCache>
                <c:formatCode>#,#00</c:formatCode>
                <c:ptCount val="6"/>
                <c:pt idx="1">
                  <c:v>102</c:v>
                </c:pt>
                <c:pt idx="2">
                  <c:v>50</c:v>
                </c:pt>
                <c:pt idx="3">
                  <c:v>10</c:v>
                </c:pt>
                <c:pt idx="4">
                  <c:v>50</c:v>
                </c:pt>
                <c:pt idx="5">
                  <c:v>10</c:v>
                </c:pt>
              </c:numCache>
            </c:numRef>
          </c:val>
        </c:ser>
        <c:ser>
          <c:idx val="3"/>
          <c:order val="3"/>
          <c:tx>
            <c:strRef>
              <c:f>Sheet1!$A$5</c:f>
              <c:strCache>
                <c:ptCount val="1"/>
                <c:pt idx="0">
                  <c:v>Fall above zero</c:v>
                </c:pt>
              </c:strCache>
            </c:strRef>
          </c:tx>
          <c:spPr>
            <a:solidFill>
              <a:srgbClr val="6D2077"/>
            </a:solidFill>
            <a:ln w="3175">
              <a:solidFill>
                <a:schemeClr val="bg1"/>
              </a:solidFill>
            </a:ln>
            <a:effectLst/>
          </c:spPr>
          <c:invertIfNegative val="0"/>
          <c:dLbls>
            <c:dLbl>
              <c:idx val="3"/>
              <c:layout>
                <c:manualLayout>
                  <c:x val="0"/>
                  <c:y val="8.4451966284688748E-2"/>
                </c:manualLayout>
              </c:layout>
              <c:dLblPos val="ctr"/>
              <c:showLegendKey val="0"/>
              <c:showVal val="1"/>
              <c:showCatName val="0"/>
              <c:showSerName val="0"/>
              <c:showPercent val="0"/>
              <c:showBubbleSize val="0"/>
              <c:extLst>
                <c:ext xmlns:c15="http://schemas.microsoft.com/office/drawing/2012/chart" uri="{CE6537A1-D6FC-4f65-9D91-7224C49458BB}"/>
              </c:extLst>
            </c:dLbl>
            <c:dLbl>
              <c:idx val="4"/>
              <c:layout>
                <c:manualLayout>
                  <c:x val="0"/>
                  <c:y val="0.15497665251272469"/>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EBITDA 2011</c:v>
                </c:pt>
                <c:pt idx="1">
                  <c:v>Stand-alone growth</c:v>
                </c:pt>
                <c:pt idx="2">
                  <c:v>Cost synergies</c:v>
                </c:pt>
                <c:pt idx="3">
                  <c:v>Revenue synergies</c:v>
                </c:pt>
                <c:pt idx="4">
                  <c:v>Technology platform - Costs</c:v>
                </c:pt>
                <c:pt idx="5">
                  <c:v>Technology platform - Revenues</c:v>
                </c:pt>
              </c:strCache>
            </c:strRef>
          </c:cat>
          <c:val>
            <c:numRef>
              <c:f>Sheet1!$B$5:$G$5</c:f>
              <c:numCache>
                <c:formatCode>General</c:formatCode>
                <c:ptCount val="6"/>
              </c:numCache>
            </c:numRef>
          </c:val>
        </c:ser>
        <c:ser>
          <c:idx val="4"/>
          <c:order val="4"/>
          <c:tx>
            <c:strRef>
              <c:f>Sheet1!$A$6</c:f>
              <c:strCache>
                <c:ptCount val="1"/>
                <c:pt idx="0">
                  <c:v>Rise below zero</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EBITDA 2011</c:v>
                </c:pt>
                <c:pt idx="1">
                  <c:v>Stand-alone growth</c:v>
                </c:pt>
                <c:pt idx="2">
                  <c:v>Cost synergies</c:v>
                </c:pt>
                <c:pt idx="3">
                  <c:v>Revenue synergies</c:v>
                </c:pt>
                <c:pt idx="4">
                  <c:v>Technology platform - Costs</c:v>
                </c:pt>
                <c:pt idx="5">
                  <c:v>Technology platform - Revenues</c:v>
                </c:pt>
              </c:strCache>
            </c:strRef>
          </c:cat>
          <c:val>
            <c:numRef>
              <c:f>Sheet1!$B$6:$G$6</c:f>
              <c:numCache>
                <c:formatCode>General</c:formatCode>
                <c:ptCount val="6"/>
              </c:numCache>
            </c:numRef>
          </c:val>
        </c:ser>
        <c:ser>
          <c:idx val="5"/>
          <c:order val="5"/>
          <c:tx>
            <c:strRef>
              <c:f>Sheet1!$A$7</c:f>
              <c:strCache>
                <c:ptCount val="1"/>
                <c:pt idx="0">
                  <c:v>Fall below zero</c:v>
                </c:pt>
              </c:strCache>
            </c:strRef>
          </c:tx>
          <c:spPr>
            <a:solidFill>
              <a:schemeClr val="accent6"/>
            </a:solidFill>
            <a:ln>
              <a:noFill/>
            </a:ln>
            <a:effectLst/>
          </c:spPr>
          <c:invertIfNegative val="0"/>
          <c:dLbls>
            <c:dLbl>
              <c:idx val="4"/>
              <c:layout>
                <c:manualLayout>
                  <c:x val="0"/>
                  <c:y val="-0.14845360824742618"/>
                </c:manualLayout>
              </c:layout>
              <c:tx>
                <c:rich>
                  <a:bodyPr/>
                  <a:lstStyle/>
                  <a:p>
                    <a:r>
                      <a:rPr lang="en-US" dirty="0" smtClean="0"/>
                      <a:t>(60)</a:t>
                    </a:r>
                    <a:endParaRPr lang="en-US" dirty="0"/>
                  </a:p>
                </c:rich>
              </c:tx>
              <c:dLblPos val="ctr"/>
              <c:showLegendKey val="0"/>
              <c:showVal val="1"/>
              <c:showCatName val="0"/>
              <c:showSerName val="0"/>
              <c:showPercent val="0"/>
              <c:showBubbleSize val="0"/>
              <c:extLst>
                <c:ext xmlns:c15="http://schemas.microsoft.com/office/drawing/2012/chart" uri="{CE6537A1-D6FC-4f65-9D91-7224C49458BB}"/>
              </c:extLst>
            </c:dLbl>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EBITDA 2011</c:v>
                </c:pt>
                <c:pt idx="1">
                  <c:v>Stand-alone growth</c:v>
                </c:pt>
                <c:pt idx="2">
                  <c:v>Cost synergies</c:v>
                </c:pt>
                <c:pt idx="3">
                  <c:v>Revenue synergies</c:v>
                </c:pt>
                <c:pt idx="4">
                  <c:v>Technology platform - Costs</c:v>
                </c:pt>
                <c:pt idx="5">
                  <c:v>Technology platform - Revenues</c:v>
                </c:pt>
              </c:strCache>
            </c:strRef>
          </c:cat>
          <c:val>
            <c:numRef>
              <c:f>Sheet1!$B$7:$G$7</c:f>
              <c:numCache>
                <c:formatCode>General</c:formatCode>
                <c:ptCount val="6"/>
              </c:numCache>
            </c:numRef>
          </c:val>
        </c:ser>
        <c:dLbls>
          <c:showLegendKey val="0"/>
          <c:showVal val="1"/>
          <c:showCatName val="0"/>
          <c:showSerName val="0"/>
          <c:showPercent val="0"/>
          <c:showBubbleSize val="0"/>
        </c:dLbls>
        <c:gapWidth val="30"/>
        <c:overlap val="100"/>
        <c:axId val="228509856"/>
        <c:axId val="228510248"/>
      </c:barChart>
      <c:catAx>
        <c:axId val="228509856"/>
        <c:scaling>
          <c:orientation val="minMax"/>
        </c:scaling>
        <c:delete val="0"/>
        <c:axPos val="b"/>
        <c:numFmt formatCode="General" sourceLinked="0"/>
        <c:majorTickMark val="out"/>
        <c:minorTickMark val="none"/>
        <c:tickLblPos val="low"/>
        <c:spPr>
          <a:noFill/>
          <a:ln w="317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de-DE"/>
          </a:p>
        </c:txPr>
        <c:crossAx val="228510248"/>
        <c:crosses val="autoZero"/>
        <c:auto val="1"/>
        <c:lblAlgn val="ctr"/>
        <c:lblOffset val="100"/>
        <c:noMultiLvlLbl val="0"/>
      </c:catAx>
      <c:valAx>
        <c:axId val="228510248"/>
        <c:scaling>
          <c:orientation val="minMax"/>
        </c:scaling>
        <c:delete val="1"/>
        <c:axPos val="l"/>
        <c:numFmt formatCode="#,##0;\(#,##0\);0" sourceLinked="0"/>
        <c:majorTickMark val="out"/>
        <c:minorTickMark val="none"/>
        <c:tickLblPos val="nextTo"/>
        <c:crossAx val="228509856"/>
        <c:crosses val="autoZero"/>
        <c:crossBetween val="between"/>
      </c:valAx>
      <c:spPr>
        <a:noFill/>
        <a:ln>
          <a:noFill/>
        </a:ln>
        <a:effectLst/>
      </c:spPr>
    </c:plotArea>
    <c:plotVisOnly val="1"/>
    <c:dispBlanksAs val="gap"/>
    <c:showDLblsOverMax val="0"/>
  </c:chart>
  <c:spPr>
    <a:noFill/>
    <a:ln>
      <a:noFill/>
    </a:ln>
    <a:effectLst/>
  </c:spPr>
  <c:txPr>
    <a:bodyPr/>
    <a:lstStyle/>
    <a:p>
      <a:pPr>
        <a:defRPr sz="800" baseline="0">
          <a:solidFill>
            <a:schemeClr val="tx1"/>
          </a:solidFill>
          <a:latin typeface="+mn-lt"/>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C56E36-BD60-4996-A54F-2A81A6579AC0}" type="datetimeFigureOut">
              <a:rPr lang="en-US" smtClean="0"/>
              <a:t>4/21/2017</a:t>
            </a:fld>
            <a:endParaRPr lang="en-US"/>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DB911-8F17-4492-BCBD-56AB6B438C36}" type="slidenum">
              <a:rPr lang="en-US" smtClean="0"/>
              <a:t>‹Nr.›</a:t>
            </a:fld>
            <a:endParaRPr lang="en-US"/>
          </a:p>
        </p:txBody>
      </p:sp>
    </p:spTree>
    <p:extLst>
      <p:ext uri="{BB962C8B-B14F-4D97-AF65-F5344CB8AC3E}">
        <p14:creationId xmlns:p14="http://schemas.microsoft.com/office/powerpoint/2010/main" val="1221088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a:t>
            </a:fld>
            <a:endParaRPr lang="en-US"/>
          </a:p>
        </p:txBody>
      </p:sp>
    </p:spTree>
    <p:extLst>
      <p:ext uri="{BB962C8B-B14F-4D97-AF65-F5344CB8AC3E}">
        <p14:creationId xmlns:p14="http://schemas.microsoft.com/office/powerpoint/2010/main" val="4100124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10</a:t>
            </a:fld>
            <a:endParaRPr lang="en-US"/>
          </a:p>
        </p:txBody>
      </p:sp>
    </p:spTree>
    <p:extLst>
      <p:ext uri="{BB962C8B-B14F-4D97-AF65-F5344CB8AC3E}">
        <p14:creationId xmlns:p14="http://schemas.microsoft.com/office/powerpoint/2010/main" val="1781491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11</a:t>
            </a:fld>
            <a:endParaRPr lang="en-US"/>
          </a:p>
        </p:txBody>
      </p:sp>
    </p:spTree>
    <p:extLst>
      <p:ext uri="{BB962C8B-B14F-4D97-AF65-F5344CB8AC3E}">
        <p14:creationId xmlns:p14="http://schemas.microsoft.com/office/powerpoint/2010/main" val="4225688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12</a:t>
            </a:fld>
            <a:endParaRPr lang="en-US"/>
          </a:p>
        </p:txBody>
      </p:sp>
    </p:spTree>
    <p:extLst>
      <p:ext uri="{BB962C8B-B14F-4D97-AF65-F5344CB8AC3E}">
        <p14:creationId xmlns:p14="http://schemas.microsoft.com/office/powerpoint/2010/main" val="4118623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13</a:t>
            </a:fld>
            <a:endParaRPr lang="en-US"/>
          </a:p>
        </p:txBody>
      </p:sp>
    </p:spTree>
    <p:extLst>
      <p:ext uri="{BB962C8B-B14F-4D97-AF65-F5344CB8AC3E}">
        <p14:creationId xmlns:p14="http://schemas.microsoft.com/office/powerpoint/2010/main" val="1106475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14</a:t>
            </a:fld>
            <a:endParaRPr lang="en-US"/>
          </a:p>
        </p:txBody>
      </p:sp>
    </p:spTree>
    <p:extLst>
      <p:ext uri="{BB962C8B-B14F-4D97-AF65-F5344CB8AC3E}">
        <p14:creationId xmlns:p14="http://schemas.microsoft.com/office/powerpoint/2010/main" val="1753674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15</a:t>
            </a:fld>
            <a:endParaRPr lang="en-US"/>
          </a:p>
        </p:txBody>
      </p:sp>
    </p:spTree>
    <p:extLst>
      <p:ext uri="{BB962C8B-B14F-4D97-AF65-F5344CB8AC3E}">
        <p14:creationId xmlns:p14="http://schemas.microsoft.com/office/powerpoint/2010/main" val="3099384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16</a:t>
            </a:fld>
            <a:endParaRPr lang="en-US"/>
          </a:p>
        </p:txBody>
      </p:sp>
    </p:spTree>
    <p:extLst>
      <p:ext uri="{BB962C8B-B14F-4D97-AF65-F5344CB8AC3E}">
        <p14:creationId xmlns:p14="http://schemas.microsoft.com/office/powerpoint/2010/main" val="1202710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17</a:t>
            </a:fld>
            <a:endParaRPr lang="en-US"/>
          </a:p>
        </p:txBody>
      </p:sp>
    </p:spTree>
    <p:extLst>
      <p:ext uri="{BB962C8B-B14F-4D97-AF65-F5344CB8AC3E}">
        <p14:creationId xmlns:p14="http://schemas.microsoft.com/office/powerpoint/2010/main" val="4254911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a:p>
        </p:txBody>
      </p:sp>
    </p:spTree>
    <p:extLst>
      <p:ext uri="{BB962C8B-B14F-4D97-AF65-F5344CB8AC3E}">
        <p14:creationId xmlns:p14="http://schemas.microsoft.com/office/powerpoint/2010/main" val="3568826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3</a:t>
            </a:fld>
            <a:endParaRPr lang="en-US"/>
          </a:p>
        </p:txBody>
      </p:sp>
    </p:spTree>
    <p:extLst>
      <p:ext uri="{BB962C8B-B14F-4D97-AF65-F5344CB8AC3E}">
        <p14:creationId xmlns:p14="http://schemas.microsoft.com/office/powerpoint/2010/main" val="1292050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4</a:t>
            </a:fld>
            <a:endParaRPr lang="en-US"/>
          </a:p>
        </p:txBody>
      </p:sp>
    </p:spTree>
    <p:extLst>
      <p:ext uri="{BB962C8B-B14F-4D97-AF65-F5344CB8AC3E}">
        <p14:creationId xmlns:p14="http://schemas.microsoft.com/office/powerpoint/2010/main" val="2736401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5</a:t>
            </a:fld>
            <a:endParaRPr lang="en-US"/>
          </a:p>
        </p:txBody>
      </p:sp>
    </p:spTree>
    <p:extLst>
      <p:ext uri="{BB962C8B-B14F-4D97-AF65-F5344CB8AC3E}">
        <p14:creationId xmlns:p14="http://schemas.microsoft.com/office/powerpoint/2010/main" val="135044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6</a:t>
            </a:fld>
            <a:endParaRPr lang="en-US"/>
          </a:p>
        </p:txBody>
      </p:sp>
    </p:spTree>
    <p:extLst>
      <p:ext uri="{BB962C8B-B14F-4D97-AF65-F5344CB8AC3E}">
        <p14:creationId xmlns:p14="http://schemas.microsoft.com/office/powerpoint/2010/main" val="1793037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7</a:t>
            </a:fld>
            <a:endParaRPr lang="en-US"/>
          </a:p>
        </p:txBody>
      </p:sp>
    </p:spTree>
    <p:extLst>
      <p:ext uri="{BB962C8B-B14F-4D97-AF65-F5344CB8AC3E}">
        <p14:creationId xmlns:p14="http://schemas.microsoft.com/office/powerpoint/2010/main" val="3132927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8</a:t>
            </a:fld>
            <a:endParaRPr lang="en-US"/>
          </a:p>
        </p:txBody>
      </p:sp>
    </p:spTree>
    <p:extLst>
      <p:ext uri="{BB962C8B-B14F-4D97-AF65-F5344CB8AC3E}">
        <p14:creationId xmlns:p14="http://schemas.microsoft.com/office/powerpoint/2010/main" val="4169642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9</a:t>
            </a:fld>
            <a:endParaRPr lang="en-US"/>
          </a:p>
        </p:txBody>
      </p:sp>
    </p:spTree>
    <p:extLst>
      <p:ext uri="{BB962C8B-B14F-4D97-AF65-F5344CB8AC3E}">
        <p14:creationId xmlns:p14="http://schemas.microsoft.com/office/powerpoint/2010/main" val="35163844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1 – </a:t>
            </a:r>
            <a:br>
              <a:rPr lang="en-GB" dirty="0" smtClean="0"/>
            </a:br>
            <a:r>
              <a:rPr lang="en-GB" dirty="0" smtClean="0"/>
              <a:t>Left light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9860921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KEY MESSAGE 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2688"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52951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de-DE" smtClean="0"/>
              <a:t>Diagramm durch Klicken auf Symbol hinzufügen</a:t>
            </a:r>
            <a:endParaRPr lang="en-GB" dirty="0"/>
          </a:p>
        </p:txBody>
      </p:sp>
      <p:sp>
        <p:nvSpPr>
          <p:cNvPr id="2" name="Title 1"/>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de-DE" smtClean="0"/>
              <a:t>Diagramm durch Klicken auf Symbol hinzufügen</a:t>
            </a:r>
            <a:endParaRPr lang="en-GB" dirty="0" smtClean="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7" name="Text Placeholder 8"/>
          <p:cNvSpPr>
            <a:spLocks noGrp="1"/>
          </p:cNvSpPr>
          <p:nvPr>
            <p:ph type="body" sz="quarter" idx="10"/>
          </p:nvPr>
        </p:nvSpPr>
        <p:spPr>
          <a:xfrm>
            <a:off x="48894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9" name="Text Placeholder 8"/>
          <p:cNvSpPr>
            <a:spLocks noGrp="1"/>
          </p:cNvSpPr>
          <p:nvPr>
            <p:ph type="body" sz="quarter" idx="14"/>
          </p:nvPr>
        </p:nvSpPr>
        <p:spPr>
          <a:xfrm>
            <a:off x="353099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de-DE" smtClean="0"/>
              <a:t>Bild durch Klicken auf Symbol hinzufügen</a:t>
            </a:r>
            <a:endParaRPr lang="en-GB"/>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54668584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de-DE" smtClean="0"/>
              <a:t>Bild durch Klicken auf Symbol hinzufügen</a:t>
            </a:r>
            <a:endParaRPr lang="en-GB"/>
          </a:p>
        </p:txBody>
      </p:sp>
    </p:spTree>
    <p:extLst>
      <p:ext uri="{BB962C8B-B14F-4D97-AF65-F5344CB8AC3E}">
        <p14:creationId xmlns:p14="http://schemas.microsoft.com/office/powerpoint/2010/main" val="29006133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6" name="Grafik 5"/>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de-DE" smtClean="0"/>
              <a:t>Titelmasterformat durch Klicken bearbeiten</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8996279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628604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 Left light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flipH="1">
            <a:off x="0" y="0"/>
            <a:ext cx="9906000" cy="6858000"/>
          </a:xfrm>
          <a:prstGeom prst="rect">
            <a:avLst/>
          </a:prstGeom>
        </p:spPr>
      </p:pic>
      <p:sp>
        <p:nvSpPr>
          <p:cNvPr id="8"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3</a:t>
            </a:r>
            <a:br>
              <a:rPr lang="en-GB" dirty="0" smtClean="0"/>
            </a:br>
            <a:r>
              <a:rPr lang="en-GB" dirty="0" smtClean="0"/>
              <a:t>light right vertical image</a:t>
            </a:r>
            <a:endParaRPr lang="en-US" dirty="0"/>
          </a:p>
        </p:txBody>
      </p:sp>
      <p:sp>
        <p:nvSpPr>
          <p:cNvPr id="11"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57892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EPORT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
        <p:nvSpPr>
          <p:cNvPr id="16"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7"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8"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9"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20" name="Freeform 19"/>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Tree>
    <p:extLst>
      <p:ext uri="{BB962C8B-B14F-4D97-AF65-F5344CB8AC3E}">
        <p14:creationId xmlns:p14="http://schemas.microsoft.com/office/powerpoint/2010/main" val="12721035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EPORT TITLE CONTENT">
    <p:spTree>
      <p:nvGrpSpPr>
        <p:cNvPr id="1" name=""/>
        <p:cNvGrpSpPr/>
        <p:nvPr/>
      </p:nvGrpSpPr>
      <p:grpSpPr>
        <a:xfrm>
          <a:off x="0" y="0"/>
          <a:ext cx="0" cy="0"/>
          <a:chOff x="0" y="0"/>
          <a:chExt cx="0" cy="0"/>
        </a:xfrm>
      </p:grpSpPr>
      <p:sp>
        <p:nvSpPr>
          <p:cNvPr id="10"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2"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3"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5"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16" name="Freeform 15"/>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17" name="Text Placeholder 5"/>
          <p:cNvSpPr>
            <a:spLocks noGrp="1"/>
          </p:cNvSpPr>
          <p:nvPr>
            <p:ph type="body" sz="quarter" idx="10"/>
          </p:nvPr>
        </p:nvSpPr>
        <p:spPr>
          <a:xfrm>
            <a:off x="488950" y="1422400"/>
            <a:ext cx="8591450" cy="4604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Tree>
    <p:extLst>
      <p:ext uri="{BB962C8B-B14F-4D97-AF65-F5344CB8AC3E}">
        <p14:creationId xmlns:p14="http://schemas.microsoft.com/office/powerpoint/2010/main" val="4136901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PORT 2 COLUMN AND COVER LETTER RUNOVER">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7876" y="1177925"/>
            <a:ext cx="4369173"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24"/>
          <p:cNvSpPr>
            <a:spLocks noGrp="1"/>
          </p:cNvSpPr>
          <p:nvPr>
            <p:ph type="body" sz="quarter" idx="15"/>
          </p:nvPr>
        </p:nvSpPr>
        <p:spPr>
          <a:xfrm>
            <a:off x="488950" y="451705"/>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2" name="Freeform 19"/>
          <p:cNvSpPr>
            <a:spLocks noEditPoints="1"/>
          </p:cNvSpPr>
          <p:nvPr userDrawn="1"/>
        </p:nvSpPr>
        <p:spPr bwMode="auto">
          <a:xfrm>
            <a:off x="488950"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916271"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291227293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AC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flipH="1">
            <a:off x="0" y="0"/>
            <a:ext cx="9906000" cy="6858000"/>
          </a:xfrm>
          <a:prstGeom prst="rect">
            <a:avLst/>
          </a:prstGeom>
        </p:spPr>
      </p:pic>
      <p:sp>
        <p:nvSpPr>
          <p:cNvPr id="7" name="Text Placeholder 6"/>
          <p:cNvSpPr>
            <a:spLocks noGrp="1"/>
          </p:cNvSpPr>
          <p:nvPr>
            <p:ph type="body" sz="quarter" idx="10"/>
          </p:nvPr>
        </p:nvSpPr>
        <p:spPr>
          <a:xfrm>
            <a:off x="4659580" y="820739"/>
            <a:ext cx="3739884" cy="754061"/>
          </a:xfrm>
        </p:spPr>
        <p:txBody>
          <a:bodyPr/>
          <a:lstStyle>
            <a:lvl1pPr>
              <a:lnSpc>
                <a:spcPct val="70000"/>
              </a:lnSpc>
              <a:defRPr sz="4400" b="0">
                <a:solidFill>
                  <a:schemeClr val="bg1"/>
                </a:solidFill>
                <a:latin typeface="+mj-lt"/>
              </a:defRPr>
            </a:lvl1pPr>
          </a:lstStyle>
          <a:p>
            <a:pPr lvl="0"/>
            <a:r>
              <a:rPr lang="de-DE" smtClean="0"/>
              <a:t>Textmasterformat bearbeiten</a:t>
            </a:r>
          </a:p>
        </p:txBody>
      </p:sp>
      <p:sp>
        <p:nvSpPr>
          <p:cNvPr id="9" name="Text Placeholder 10"/>
          <p:cNvSpPr>
            <a:spLocks noGrp="1"/>
          </p:cNvSpPr>
          <p:nvPr>
            <p:ph type="body" sz="quarter" idx="11"/>
          </p:nvPr>
        </p:nvSpPr>
        <p:spPr>
          <a:xfrm>
            <a:off x="4659580" y="1435735"/>
            <a:ext cx="3740400" cy="3267075"/>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465958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6785921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7" name="Freeform 19"/>
          <p:cNvSpPr>
            <a:spLocks noEditPoints="1"/>
          </p:cNvSpPr>
          <p:nvPr userDrawn="1"/>
        </p:nvSpPr>
        <p:spPr bwMode="auto">
          <a:xfrm>
            <a:off x="1715999"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2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6" name="Text Placeholder 2"/>
          <p:cNvSpPr>
            <a:spLocks noGrp="1"/>
          </p:cNvSpPr>
          <p:nvPr>
            <p:ph type="body" sz="quarter" idx="13" hasCustomPrompt="1"/>
          </p:nvPr>
        </p:nvSpPr>
        <p:spPr>
          <a:xfrm>
            <a:off x="1715999" y="5469180"/>
            <a:ext cx="7375525" cy="554037"/>
          </a:xfrm>
        </p:spPr>
        <p:txBody>
          <a:bodyPr anchor="b"/>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17074446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Title slide 6</a:t>
            </a:r>
            <a:br>
              <a:rPr lang="en-GB" dirty="0" smtClean="0"/>
            </a:br>
            <a:r>
              <a:rPr lang="en-GB" dirty="0" smtClean="0"/>
              <a:t>no 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4487233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7877"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6663"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13571027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18735875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98829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5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en-GB" dirty="0" err="1" smtClean="0"/>
              <a:t>Titelmasterformat</a:t>
            </a:r>
            <a:r>
              <a:rPr lang="en-GB" dirty="0" smtClean="0"/>
              <a:t> </a:t>
            </a:r>
            <a:r>
              <a:rPr lang="en-GB" dirty="0" err="1" smtClean="0"/>
              <a:t>durch</a:t>
            </a:r>
            <a:r>
              <a:rPr lang="en-GB" dirty="0" smtClean="0"/>
              <a:t> </a:t>
            </a:r>
            <a:r>
              <a:rPr lang="en-GB" dirty="0" err="1" smtClean="0"/>
              <a:t>Klicken</a:t>
            </a:r>
            <a:r>
              <a:rPr lang="en-GB" dirty="0" smtClean="0"/>
              <a:t> </a:t>
            </a:r>
            <a:r>
              <a:rPr lang="en-GB" dirty="0" err="1" smtClean="0"/>
              <a:t>bearbeiten</a:t>
            </a:r>
            <a:endParaRPr lang="en-GB"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en-GB" dirty="0" err="1" smtClean="0"/>
              <a:t>Textmasterformat</a:t>
            </a:r>
            <a:r>
              <a:rPr lang="en-GB" dirty="0" smtClean="0"/>
              <a:t> </a:t>
            </a:r>
            <a:r>
              <a:rPr lang="en-GB" dirty="0" err="1" smtClean="0"/>
              <a:t>bearbeiten</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a:p>
            <a:pPr lvl="4"/>
            <a:r>
              <a:rPr lang="en-GB" dirty="0" err="1" smtClean="0"/>
              <a:t>Fünfte</a:t>
            </a:r>
            <a:r>
              <a:rPr lang="en-GB" dirty="0" smtClean="0"/>
              <a:t> </a:t>
            </a:r>
            <a:r>
              <a:rPr lang="en-GB" dirty="0" err="1" smtClean="0"/>
              <a:t>Ebene</a:t>
            </a:r>
            <a:endParaRPr lang="en-GB"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tx2"/>
                </a:solidFill>
                <a:latin typeface="+mn-lt"/>
                <a:ea typeface="Arial"/>
                <a:cs typeface="Arial" panose="020B0604020202020204" pitchFamily="34" charset="0"/>
              </a:rPr>
              <a:pPr algn="r"/>
              <a:t>‹Nr.›</a:t>
            </a:fld>
            <a:endParaRPr lang="en-GB"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TextBox 29"/>
          <p:cNvSpPr txBox="1"/>
          <p:nvPr userDrawn="1">
            <p:custDataLst>
              <p:tags r:id="rId37"/>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lumMod val="65000"/>
                  </a:schemeClr>
                </a:solidFill>
                <a:latin typeface="+mn-lt"/>
                <a:ea typeface="+mn-ea"/>
                <a:cs typeface="+mn-cs"/>
              </a:rPr>
              <a:t>© 2017 KPMG International Cooperative (“KPMG International”). KPMG International provides no client services and is a Swiss entity with which the independent member firms of the KPMG network are affiliated.</a:t>
            </a:r>
            <a:endParaRPr lang="en-GB"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675" r:id="rId4"/>
    <p:sldLayoutId id="2147483680" r:id="rId5"/>
    <p:sldLayoutId id="2147483707" r:id="rId6"/>
    <p:sldLayoutId id="2147483729" r:id="rId7"/>
    <p:sldLayoutId id="2147483708" r:id="rId8"/>
    <p:sldLayoutId id="2147483723" r:id="rId9"/>
    <p:sldLayoutId id="2147483726" r:id="rId10"/>
    <p:sldLayoutId id="2147483730" r:id="rId11"/>
    <p:sldLayoutId id="2147483666" r:id="rId12"/>
    <p:sldLayoutId id="2147483705" r:id="rId13"/>
    <p:sldLayoutId id="2147483689" r:id="rId14"/>
    <p:sldLayoutId id="2147483690" r:id="rId15"/>
    <p:sldLayoutId id="2147483692" r:id="rId16"/>
    <p:sldLayoutId id="2147483693" r:id="rId17"/>
    <p:sldLayoutId id="2147483694" r:id="rId18"/>
    <p:sldLayoutId id="2147483695" r:id="rId19"/>
    <p:sldLayoutId id="2147483701" r:id="rId20"/>
    <p:sldLayoutId id="2147483697" r:id="rId21"/>
    <p:sldLayoutId id="2147483698" r:id="rId22"/>
    <p:sldLayoutId id="2147483699" r:id="rId23"/>
    <p:sldLayoutId id="2147483711" r:id="rId24"/>
    <p:sldLayoutId id="2147483712" r:id="rId25"/>
    <p:sldLayoutId id="2147483682" r:id="rId26"/>
    <p:sldLayoutId id="2147483683" r:id="rId27"/>
    <p:sldLayoutId id="2147483684" r:id="rId28"/>
    <p:sldLayoutId id="2147483685" r:id="rId29"/>
    <p:sldLayoutId id="2147483720" r:id="rId30"/>
    <p:sldLayoutId id="2147483721" r:id="rId31"/>
    <p:sldLayoutId id="2147483719" r:id="rId32"/>
    <p:sldLayoutId id="2147483728" r:id="rId33"/>
    <p:sldLayoutId id="2147483667" r:id="rId34"/>
    <p:sldLayoutId id="2147483732" r:id="rId35"/>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notesSlide" Target="../notesSlides/notesSlide1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9.xml"/><Relationship Id="rId5" Type="http://schemas.openxmlformats.org/officeDocument/2006/relationships/tags" Target="../tags/tag15.xml"/><Relationship Id="rId4" Type="http://schemas.openxmlformats.org/officeDocument/2006/relationships/tags" Target="../tags/tag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5.xml"/><Relationship Id="rId1" Type="http://schemas.openxmlformats.org/officeDocument/2006/relationships/tags" Target="../tags/tag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tags" Target="../tags/tag6.xml"/><Relationship Id="rId7" Type="http://schemas.openxmlformats.org/officeDocument/2006/relationships/tags" Target="../tags/tag10.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5" Type="http://schemas.openxmlformats.org/officeDocument/2006/relationships/tags" Target="../tags/tag8.xml"/><Relationship Id="rId10" Type="http://schemas.openxmlformats.org/officeDocument/2006/relationships/chart" Target="../charts/chart1.xml"/><Relationship Id="rId4" Type="http://schemas.openxmlformats.org/officeDocument/2006/relationships/tags" Target="../tags/tag7.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15200" y="1346400"/>
            <a:ext cx="6833550" cy="3510000"/>
          </a:xfrm>
        </p:spPr>
        <p:txBody>
          <a:bodyPr/>
          <a:lstStyle/>
          <a:p>
            <a:r>
              <a:rPr lang="en-US" sz="10000" noProof="0" dirty="0" smtClean="0"/>
              <a:t>Workbook</a:t>
            </a:r>
            <a:br>
              <a:rPr lang="en-US" sz="10000" noProof="0" dirty="0" smtClean="0"/>
            </a:br>
            <a:r>
              <a:rPr lang="en-US" sz="10000" noProof="0" dirty="0" smtClean="0"/>
              <a:t>Target Operating Model</a:t>
            </a:r>
            <a:endParaRPr lang="en-US" sz="10000" noProof="0" dirty="0"/>
          </a:p>
        </p:txBody>
      </p:sp>
      <p:sp>
        <p:nvSpPr>
          <p:cNvPr id="5" name="Subtitle 4"/>
          <p:cNvSpPr>
            <a:spLocks noGrp="1"/>
          </p:cNvSpPr>
          <p:nvPr>
            <p:ph type="body" sz="quarter" idx="11"/>
          </p:nvPr>
        </p:nvSpPr>
        <p:spPr/>
        <p:txBody>
          <a:bodyPr/>
          <a:lstStyle/>
          <a:p>
            <a:r>
              <a:rPr lang="en-US" noProof="0" dirty="0" smtClean="0"/>
              <a:t>Internal Use Only</a:t>
            </a:r>
          </a:p>
          <a:p>
            <a:endParaRPr lang="en-US" noProof="0" dirty="0" smtClean="0"/>
          </a:p>
          <a:p>
            <a:pPr lvl="1"/>
            <a:r>
              <a:rPr lang="en-US" noProof="0" smtClean="0"/>
              <a:t>April 2017</a:t>
            </a:r>
            <a:endParaRPr lang="en-US" noProof="0" dirty="0"/>
          </a:p>
        </p:txBody>
      </p:sp>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Core Statements:</a:t>
            </a:r>
          </a:p>
          <a:p>
            <a:pPr lvl="1"/>
            <a:r>
              <a:rPr lang="en-US" dirty="0" smtClean="0"/>
              <a:t>Vision:</a:t>
            </a:r>
          </a:p>
          <a:p>
            <a:pPr lvl="2"/>
            <a:r>
              <a:rPr lang="en-US" dirty="0" smtClean="0"/>
              <a:t>Global market leader with a </a:t>
            </a:r>
            <a:r>
              <a:rPr lang="en-US" dirty="0" err="1" smtClean="0"/>
              <a:t>presidial</a:t>
            </a:r>
            <a:r>
              <a:rPr lang="en-US" dirty="0" smtClean="0"/>
              <a:t> leadership structure</a:t>
            </a:r>
          </a:p>
          <a:p>
            <a:pPr lvl="1"/>
            <a:r>
              <a:rPr lang="en-US" dirty="0" smtClean="0"/>
              <a:t>Integration principles and critical success factors:</a:t>
            </a:r>
          </a:p>
          <a:p>
            <a:pPr lvl="2"/>
            <a:r>
              <a:rPr lang="en-US" dirty="0" smtClean="0"/>
              <a:t>Complete integration of Company B in Company A</a:t>
            </a:r>
          </a:p>
          <a:p>
            <a:pPr lvl="2"/>
            <a:r>
              <a:rPr lang="en-US" dirty="0" smtClean="0"/>
              <a:t>Consideration of country specifics</a:t>
            </a:r>
          </a:p>
          <a:p>
            <a:pPr lvl="2"/>
            <a:r>
              <a:rPr lang="en-US" dirty="0" smtClean="0"/>
              <a:t>Conclusion of the optimization program in Asia</a:t>
            </a:r>
          </a:p>
          <a:p>
            <a:pPr lvl="2"/>
            <a:r>
              <a:rPr lang="en-US" dirty="0" smtClean="0"/>
              <a:t>Retention of the sales structure</a:t>
            </a:r>
          </a:p>
          <a:p>
            <a:pPr lvl="2"/>
            <a:r>
              <a:rPr lang="en-US" dirty="0" smtClean="0"/>
              <a:t>Binding of the staff and clear communication</a:t>
            </a:r>
          </a:p>
          <a:p>
            <a:pPr lvl="2"/>
            <a:r>
              <a:rPr lang="en-US" dirty="0" smtClean="0"/>
              <a:t>Change management for the cultural integration</a:t>
            </a:r>
            <a:endParaRPr lang="en-US" dirty="0"/>
          </a:p>
        </p:txBody>
      </p:sp>
      <p:sp>
        <p:nvSpPr>
          <p:cNvPr id="4" name="Titel 3"/>
          <p:cNvSpPr>
            <a:spLocks noGrp="1"/>
          </p:cNvSpPr>
          <p:nvPr>
            <p:ph type="title"/>
          </p:nvPr>
        </p:nvSpPr>
        <p:spPr/>
        <p:txBody>
          <a:bodyPr/>
          <a:lstStyle/>
          <a:p>
            <a:r>
              <a:rPr lang="en-US" dirty="0" smtClean="0"/>
              <a:t>1. Is there a comprehensive understanding of the vision and deal strategy as well as the integration (JV) principles and critical success factors? (2/2)</a:t>
            </a:r>
            <a:endParaRPr lang="en-US" dirty="0"/>
          </a:p>
        </p:txBody>
      </p:sp>
      <p:sp>
        <p:nvSpPr>
          <p:cNvPr id="3" name="Textplatzhalter 2"/>
          <p:cNvSpPr>
            <a:spLocks noGrp="1"/>
          </p:cNvSpPr>
          <p:nvPr>
            <p:ph type="body" sz="quarter" idx="12"/>
          </p:nvPr>
        </p:nvSpPr>
        <p:spPr/>
        <p:txBody>
          <a:bodyPr/>
          <a:lstStyle/>
          <a:p>
            <a:r>
              <a:rPr lang="en-US" dirty="0" smtClean="0"/>
              <a:t>Target Operating Model</a:t>
            </a:r>
            <a:endParaRPr lang="en-US" dirty="0"/>
          </a:p>
        </p:txBody>
      </p:sp>
      <p:grpSp>
        <p:nvGrpSpPr>
          <p:cNvPr id="2" name="Gruppieren 1"/>
          <p:cNvGrpSpPr/>
          <p:nvPr/>
        </p:nvGrpSpPr>
        <p:grpSpPr>
          <a:xfrm>
            <a:off x="2459540" y="1749669"/>
            <a:ext cx="6957510" cy="4277131"/>
            <a:chOff x="2072679" y="1340768"/>
            <a:chExt cx="7570144" cy="4788168"/>
          </a:xfrm>
        </p:grpSpPr>
        <p:sp>
          <p:nvSpPr>
            <p:cNvPr id="53" name="Freeform 5"/>
            <p:cNvSpPr>
              <a:spLocks noChangeArrowheads="1"/>
            </p:cNvSpPr>
            <p:nvPr/>
          </p:nvSpPr>
          <p:spPr bwMode="auto">
            <a:xfrm>
              <a:off x="3271001" y="2852936"/>
              <a:ext cx="6371822" cy="3276000"/>
            </a:xfrm>
            <a:custGeom>
              <a:avLst/>
              <a:gdLst>
                <a:gd name="T0" fmla="*/ 2147483647 w 4538"/>
                <a:gd name="T1" fmla="*/ 0 h 1080"/>
                <a:gd name="T2" fmla="*/ 2147483647 w 4538"/>
                <a:gd name="T3" fmla="*/ 2147483647 h 1080"/>
                <a:gd name="T4" fmla="*/ 2147483647 w 4538"/>
                <a:gd name="T5" fmla="*/ 2147483647 h 1080"/>
                <a:gd name="T6" fmla="*/ 0 w 4538"/>
                <a:gd name="T7" fmla="*/ 2147483647 h 1080"/>
                <a:gd name="T8" fmla="*/ 2147483647 w 4538"/>
                <a:gd name="T9" fmla="*/ 0 h 1080"/>
                <a:gd name="T10" fmla="*/ 0 w 4538"/>
                <a:gd name="T11" fmla="*/ 0 h 1080"/>
                <a:gd name="T12" fmla="*/ 2147483647 w 4538"/>
                <a:gd name="T13" fmla="*/ 2147483647 h 1080"/>
                <a:gd name="T14" fmla="*/ 0 w 4538"/>
                <a:gd name="T15" fmla="*/ 2147483647 h 1080"/>
                <a:gd name="T16" fmla="*/ 2147483647 w 4538"/>
                <a:gd name="T17" fmla="*/ 2147483647 h 1080"/>
                <a:gd name="T18" fmla="*/ 2147483647 w 4538"/>
                <a:gd name="T19" fmla="*/ 0 h 1080"/>
                <a:gd name="T20" fmla="*/ 17694720 60000 65536"/>
                <a:gd name="T21" fmla="*/ 0 60000 65536"/>
                <a:gd name="T22" fmla="*/ 5898240 60000 65536"/>
                <a:gd name="T23" fmla="*/ 11796480 60000 65536"/>
                <a:gd name="T24" fmla="*/ 0 60000 65536"/>
                <a:gd name="T25" fmla="*/ 0 60000 65536"/>
                <a:gd name="T26" fmla="*/ 0 60000 65536"/>
                <a:gd name="T27" fmla="*/ 0 60000 65536"/>
                <a:gd name="T28" fmla="*/ 0 60000 65536"/>
                <a:gd name="T29" fmla="*/ 0 60000 65536"/>
                <a:gd name="T30" fmla="*/ 0 w 4538"/>
                <a:gd name="T31" fmla="*/ 0 h 1080"/>
                <a:gd name="T32" fmla="*/ 4538 w 4538"/>
                <a:gd name="T33" fmla="*/ 1080 h 10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38" h="1080">
                  <a:moveTo>
                    <a:pt x="4538" y="0"/>
                  </a:moveTo>
                  <a:lnTo>
                    <a:pt x="0" y="0"/>
                  </a:lnTo>
                  <a:lnTo>
                    <a:pt x="105" y="541"/>
                  </a:lnTo>
                  <a:lnTo>
                    <a:pt x="0" y="1080"/>
                  </a:lnTo>
                  <a:lnTo>
                    <a:pt x="4538" y="1080"/>
                  </a:lnTo>
                  <a:lnTo>
                    <a:pt x="4538" y="0"/>
                  </a:lnTo>
                </a:path>
              </a:pathLst>
            </a:custGeom>
            <a:solidFill>
              <a:schemeClr val="bg1"/>
            </a:solidFill>
            <a:ln w="6345">
              <a:solidFill>
                <a:schemeClr val="tx2"/>
              </a:solidFill>
              <a:round/>
              <a:headEnd/>
              <a:tailEnd/>
            </a:ln>
          </p:spPr>
          <p:txBody>
            <a:bodyPr lIns="252000" tIns="53909" rIns="54000" bIns="53909" anchor="t"/>
            <a:lstStyle/>
            <a:p>
              <a:pPr marL="216000" marR="0" lvl="1" indent="-216000" fontAlgn="base">
                <a:lnSpc>
                  <a:spcPct val="90000"/>
                </a:lnSpc>
                <a:spcBef>
                  <a:spcPts val="600"/>
                </a:spcBef>
                <a:spcAft>
                  <a:spcPct val="0"/>
                </a:spcAft>
                <a:buClr>
                  <a:schemeClr val="tx1"/>
                </a:buClr>
                <a:buSzPct val="100000"/>
                <a:buFont typeface="Univers for KPMG Light" panose="020B0403020202020204" pitchFamily="34" charset="0"/>
                <a:buChar char="—"/>
                <a:tabLst/>
                <a:defRPr/>
              </a:pPr>
              <a:r>
                <a:rPr lang="en-US" sz="900" kern="0" dirty="0" smtClean="0">
                  <a:solidFill>
                    <a:srgbClr val="000000"/>
                  </a:solidFill>
                  <a:cs typeface="Arial" charset="0"/>
                </a:rPr>
                <a:t>Company B will be fully integrated into Company A</a:t>
              </a:r>
            </a:p>
            <a:p>
              <a:pPr marL="216000" marR="0" lvl="1" indent="-216000" fontAlgn="base">
                <a:lnSpc>
                  <a:spcPct val="90000"/>
                </a:lnSpc>
                <a:spcBef>
                  <a:spcPts val="600"/>
                </a:spcBef>
                <a:spcAft>
                  <a:spcPct val="0"/>
                </a:spcAft>
                <a:buClr>
                  <a:schemeClr val="tx1"/>
                </a:buClr>
                <a:buSzPct val="100000"/>
                <a:buFont typeface="Univers for KPMG Light" panose="020B0403020202020204" pitchFamily="34" charset="0"/>
                <a:buChar char="—"/>
                <a:tabLst/>
                <a:defRPr/>
              </a:pPr>
              <a:r>
                <a:rPr lang="en-US" sz="900" kern="0" dirty="0" smtClean="0">
                  <a:solidFill>
                    <a:srgbClr val="000000"/>
                  </a:solidFill>
                  <a:cs typeface="Arial" charset="0"/>
                </a:rPr>
                <a:t>Combined company unit will keep “presidential” leadership</a:t>
              </a:r>
            </a:p>
            <a:p>
              <a:pPr marL="216000" lvl="1" indent="-216000" fontAlgn="base">
                <a:lnSpc>
                  <a:spcPct val="90000"/>
                </a:lnSpc>
                <a:spcBef>
                  <a:spcPts val="600"/>
                </a:spcBef>
                <a:spcAft>
                  <a:spcPct val="0"/>
                </a:spcAft>
                <a:buClr>
                  <a:schemeClr val="tx1"/>
                </a:buClr>
                <a:buSzPct val="100000"/>
                <a:buFont typeface="Univers for KPMG Light" panose="020B0403020202020204" pitchFamily="34" charset="0"/>
                <a:buChar char="—"/>
                <a:defRPr/>
              </a:pPr>
              <a:r>
                <a:rPr lang="en-US" sz="900" kern="0" dirty="0" smtClean="0">
                  <a:solidFill>
                    <a:srgbClr val="000000"/>
                  </a:solidFill>
                  <a:cs typeface="Arial" charset="0"/>
                </a:rPr>
                <a:t>Use </a:t>
              </a:r>
              <a:r>
                <a:rPr lang="en-US" sz="900" kern="0" dirty="0" err="1" smtClean="0">
                  <a:solidFill>
                    <a:srgbClr val="000000"/>
                  </a:solidFill>
                  <a:cs typeface="Arial" charset="0"/>
                </a:rPr>
                <a:t>MultiLanes</a:t>
              </a:r>
              <a:r>
                <a:rPr lang="en-US" sz="900" kern="0" dirty="0" smtClean="0">
                  <a:solidFill>
                    <a:srgbClr val="000000"/>
                  </a:solidFill>
                  <a:cs typeface="Arial" charset="0"/>
                </a:rPr>
                <a:t> for all business processes; Company A processes will be applied if required/suitable</a:t>
              </a:r>
            </a:p>
            <a:p>
              <a:pPr marL="216000" marR="0" lvl="1" indent="-216000" fontAlgn="base">
                <a:lnSpc>
                  <a:spcPct val="90000"/>
                </a:lnSpc>
                <a:spcBef>
                  <a:spcPts val="600"/>
                </a:spcBef>
                <a:spcAft>
                  <a:spcPct val="0"/>
                </a:spcAft>
                <a:buClr>
                  <a:schemeClr val="tx1"/>
                </a:buClr>
                <a:buSzPct val="100000"/>
                <a:buFont typeface="Univers for KPMG Light" panose="020B0403020202020204" pitchFamily="34" charset="0"/>
                <a:buChar char="—"/>
                <a:tabLst/>
                <a:defRPr/>
              </a:pPr>
              <a:r>
                <a:rPr lang="en-US" sz="900" kern="0" dirty="0" smtClean="0">
                  <a:solidFill>
                    <a:srgbClr val="000000"/>
                  </a:solidFill>
                  <a:cs typeface="Arial" charset="0"/>
                </a:rPr>
                <a:t>US: Keep efficient Company B US-organization separated from Company A North America</a:t>
              </a:r>
            </a:p>
            <a:p>
              <a:pPr marL="216000" marR="0" lvl="1" indent="-216000" fontAlgn="base">
                <a:lnSpc>
                  <a:spcPct val="90000"/>
                </a:lnSpc>
                <a:spcBef>
                  <a:spcPts val="600"/>
                </a:spcBef>
                <a:spcAft>
                  <a:spcPct val="0"/>
                </a:spcAft>
                <a:buClr>
                  <a:schemeClr val="tx1"/>
                </a:buClr>
                <a:buSzPct val="100000"/>
                <a:buFont typeface="Univers for KPMG Light" panose="020B0403020202020204" pitchFamily="34" charset="0"/>
                <a:buChar char="—"/>
                <a:tabLst/>
                <a:defRPr/>
              </a:pPr>
              <a:r>
                <a:rPr lang="en-US" sz="900" kern="0" dirty="0" smtClean="0">
                  <a:solidFill>
                    <a:srgbClr val="000000"/>
                  </a:solidFill>
                  <a:cs typeface="Arial" charset="0"/>
                </a:rPr>
                <a:t>Consider country specifics:</a:t>
              </a:r>
            </a:p>
            <a:p>
              <a:pPr marL="360000" lvl="1" indent="-144000" fontAlgn="base">
                <a:lnSpc>
                  <a:spcPct val="90000"/>
                </a:lnSpc>
                <a:spcBef>
                  <a:spcPts val="600"/>
                </a:spcBef>
                <a:spcAft>
                  <a:spcPct val="0"/>
                </a:spcAft>
                <a:buClr>
                  <a:schemeClr val="tx1"/>
                </a:buClr>
                <a:buSzPct val="100000"/>
                <a:buFont typeface="Arial" panose="020B0604020202020204" pitchFamily="34" charset="0"/>
                <a:buChar char="-"/>
                <a:defRPr/>
              </a:pPr>
              <a:r>
                <a:rPr lang="en-US" sz="900" kern="0" dirty="0" smtClean="0">
                  <a:solidFill>
                    <a:srgbClr val="000000"/>
                  </a:solidFill>
                  <a:cs typeface="Arial" charset="0"/>
                </a:rPr>
                <a:t>Protect good position in independent aftermarket in Europe</a:t>
              </a:r>
            </a:p>
            <a:p>
              <a:pPr marL="360000" marR="0" lvl="1" indent="-144000" fontAlgn="base">
                <a:lnSpc>
                  <a:spcPct val="90000"/>
                </a:lnSpc>
                <a:spcBef>
                  <a:spcPts val="600"/>
                </a:spcBef>
                <a:spcAft>
                  <a:spcPct val="0"/>
                </a:spcAft>
                <a:buClr>
                  <a:schemeClr val="tx1"/>
                </a:buClr>
                <a:buSzPct val="100000"/>
                <a:buFont typeface="Arial" panose="020B0604020202020204" pitchFamily="34" charset="0"/>
                <a:buChar char="-"/>
                <a:tabLst/>
                <a:defRPr/>
              </a:pPr>
              <a:r>
                <a:rPr lang="en-US" sz="900" kern="0" dirty="0" smtClean="0">
                  <a:solidFill>
                    <a:srgbClr val="000000"/>
                  </a:solidFill>
                  <a:cs typeface="Arial" charset="0"/>
                </a:rPr>
                <a:t>Finish Company B and Asia Pacific performance improvement programs </a:t>
              </a:r>
            </a:p>
            <a:p>
              <a:pPr marL="216000" marR="0" lvl="1" indent="-216000" fontAlgn="base">
                <a:lnSpc>
                  <a:spcPct val="90000"/>
                </a:lnSpc>
                <a:spcBef>
                  <a:spcPts val="600"/>
                </a:spcBef>
                <a:spcAft>
                  <a:spcPct val="0"/>
                </a:spcAft>
                <a:buClr>
                  <a:schemeClr val="tx1"/>
                </a:buClr>
                <a:buSzPct val="100000"/>
                <a:buFont typeface="Univers for KPMG Light" panose="020B0403020202020204" pitchFamily="34" charset="0"/>
                <a:buChar char="—"/>
                <a:tabLst/>
                <a:defRPr/>
              </a:pPr>
              <a:r>
                <a:rPr lang="en-US" sz="900" kern="0" dirty="0" smtClean="0">
                  <a:solidFill>
                    <a:srgbClr val="000000"/>
                  </a:solidFill>
                  <a:cs typeface="Arial" charset="0"/>
                </a:rPr>
                <a:t>Sales: Maintain global key account management organization (one face to customer only on top level)</a:t>
              </a:r>
            </a:p>
            <a:p>
              <a:pPr marL="216000" lvl="1" indent="-216000" fontAlgn="base">
                <a:lnSpc>
                  <a:spcPct val="90000"/>
                </a:lnSpc>
                <a:spcBef>
                  <a:spcPts val="600"/>
                </a:spcBef>
                <a:spcAft>
                  <a:spcPct val="0"/>
                </a:spcAft>
                <a:buClr>
                  <a:schemeClr val="tx1"/>
                </a:buClr>
                <a:buSzPct val="100000"/>
                <a:buFont typeface="Univers for KPMG Light" panose="020B0403020202020204" pitchFamily="34" charset="0"/>
                <a:buChar char="—"/>
                <a:defRPr/>
              </a:pPr>
              <a:r>
                <a:rPr lang="en-US" sz="900" kern="0" dirty="0" smtClean="0">
                  <a:solidFill>
                    <a:srgbClr val="000000"/>
                  </a:solidFill>
                  <a:cs typeface="Arial" charset="0"/>
                </a:rPr>
                <a:t>Retention of key talent is essential to the success of the integration, especially with Know-How Deals</a:t>
              </a:r>
            </a:p>
            <a:p>
              <a:pPr marL="360000" lvl="1" indent="-144000" fontAlgn="base">
                <a:lnSpc>
                  <a:spcPct val="90000"/>
                </a:lnSpc>
                <a:spcBef>
                  <a:spcPts val="600"/>
                </a:spcBef>
                <a:spcAft>
                  <a:spcPct val="0"/>
                </a:spcAft>
                <a:buClr>
                  <a:schemeClr val="tx1"/>
                </a:buClr>
                <a:buSzPct val="100000"/>
                <a:buFont typeface="Arial" panose="020B0604020202020204" pitchFamily="34" charset="0"/>
                <a:buChar char="-"/>
                <a:defRPr/>
              </a:pPr>
              <a:r>
                <a:rPr lang="en-US" sz="900" kern="0" dirty="0" smtClean="0">
                  <a:solidFill>
                    <a:srgbClr val="000000"/>
                  </a:solidFill>
                  <a:cs typeface="Arial" charset="0"/>
                </a:rPr>
                <a:t>Keep key employees, only vital organizational changes</a:t>
              </a:r>
            </a:p>
            <a:p>
              <a:pPr marL="360000" lvl="1" indent="-144000" fontAlgn="base">
                <a:lnSpc>
                  <a:spcPct val="90000"/>
                </a:lnSpc>
                <a:spcBef>
                  <a:spcPts val="600"/>
                </a:spcBef>
                <a:spcAft>
                  <a:spcPct val="0"/>
                </a:spcAft>
                <a:buClr>
                  <a:schemeClr val="tx1"/>
                </a:buClr>
                <a:buSzPct val="100000"/>
                <a:buFont typeface="Arial" panose="020B0604020202020204" pitchFamily="34" charset="0"/>
                <a:buChar char="-"/>
                <a:defRPr/>
              </a:pPr>
              <a:r>
                <a:rPr lang="en-US" sz="900" kern="0" dirty="0" smtClean="0">
                  <a:solidFill>
                    <a:srgbClr val="000000"/>
                  </a:solidFill>
                  <a:cs typeface="Arial" charset="0"/>
                </a:rPr>
                <a:t>Use Post-Merger Integration (“PMI”) experiences at Company A</a:t>
              </a:r>
            </a:p>
            <a:p>
              <a:pPr marL="216000" lvl="1" indent="-216000" fontAlgn="base">
                <a:lnSpc>
                  <a:spcPct val="90000"/>
                </a:lnSpc>
                <a:spcBef>
                  <a:spcPts val="600"/>
                </a:spcBef>
                <a:spcAft>
                  <a:spcPct val="0"/>
                </a:spcAft>
                <a:buClr>
                  <a:schemeClr val="tx1"/>
                </a:buClr>
                <a:buSzPct val="100000"/>
                <a:buFont typeface="Univers for KPMG Light" panose="020B0403020202020204" pitchFamily="34" charset="0"/>
                <a:buChar char="—"/>
                <a:defRPr/>
              </a:pPr>
              <a:r>
                <a:rPr lang="en-US" sz="900" kern="0" dirty="0" smtClean="0">
                  <a:solidFill>
                    <a:srgbClr val="000000"/>
                  </a:solidFill>
                  <a:cs typeface="Arial" charset="0"/>
                </a:rPr>
                <a:t>A successful implementation of the new Target Operating Model requires its acceptance throughout the entire company including a clear and broad communication </a:t>
              </a:r>
            </a:p>
            <a:p>
              <a:pPr marL="216000" lvl="1" indent="-216000" fontAlgn="base">
                <a:lnSpc>
                  <a:spcPct val="90000"/>
                </a:lnSpc>
                <a:spcBef>
                  <a:spcPts val="600"/>
                </a:spcBef>
                <a:spcAft>
                  <a:spcPct val="0"/>
                </a:spcAft>
                <a:buClr>
                  <a:schemeClr val="tx1"/>
                </a:buClr>
                <a:buSzPct val="100000"/>
                <a:buFont typeface="Univers for KPMG Light" panose="020B0403020202020204" pitchFamily="34" charset="0"/>
                <a:buChar char="—"/>
                <a:defRPr/>
              </a:pPr>
              <a:r>
                <a:rPr lang="en-US" sz="900" kern="0" dirty="0" smtClean="0">
                  <a:solidFill>
                    <a:srgbClr val="000000"/>
                  </a:solidFill>
                  <a:cs typeface="Arial" charset="0"/>
                </a:rPr>
                <a:t>Culture is a critical success factor - put effective change management into place </a:t>
              </a:r>
              <a:endParaRPr lang="en-US" sz="900" kern="0" dirty="0">
                <a:solidFill>
                  <a:srgbClr val="000000"/>
                </a:solidFill>
                <a:cs typeface="Arial" charset="0"/>
              </a:endParaRPr>
            </a:p>
          </p:txBody>
        </p:sp>
        <p:sp>
          <p:nvSpPr>
            <p:cNvPr id="54" name="AutoShape 3"/>
            <p:cNvSpPr>
              <a:spLocks noChangeArrowheads="1"/>
            </p:cNvSpPr>
            <p:nvPr/>
          </p:nvSpPr>
          <p:spPr bwMode="auto">
            <a:xfrm>
              <a:off x="2072679" y="2852936"/>
              <a:ext cx="1274854" cy="3276000"/>
            </a:xfrm>
            <a:prstGeom prst="homePlate">
              <a:avLst>
                <a:gd name="adj" fmla="val 11247"/>
              </a:avLst>
            </a:prstGeom>
            <a:solidFill>
              <a:schemeClr val="tx2"/>
            </a:solidFill>
            <a:ln w="6345">
              <a:solidFill>
                <a:schemeClr val="tx2"/>
              </a:solidFill>
              <a:miter lim="800000"/>
              <a:headEnd/>
              <a:tailEnd/>
            </a:ln>
          </p:spPr>
          <p:txBody>
            <a:bodyPr lIns="54000" tIns="53909" rIns="54000" bIns="53909" anchor="ctr"/>
            <a:lstStyle/>
            <a:p>
              <a:pPr marL="0" marR="0" lvl="1" indent="0" defTabSz="914400" eaLnBrk="1" fontAlgn="auto" latinLnBrk="0" hangingPunct="1">
                <a:lnSpc>
                  <a:spcPct val="100000"/>
                </a:lnSpc>
                <a:spcBef>
                  <a:spcPts val="550"/>
                </a:spcBef>
                <a:spcAft>
                  <a:spcPts val="0"/>
                </a:spcAft>
                <a:buClrTx/>
                <a:buSzTx/>
                <a:buFontTx/>
                <a:buNone/>
                <a:tabLst/>
                <a:defRPr/>
              </a:pPr>
              <a:r>
                <a:rPr kumimoji="0" lang="en-US" sz="900" b="1" i="0" u="none" strike="noStrike" kern="0" cap="none" spc="0" normalizeH="0" baseline="0" dirty="0" smtClean="0">
                  <a:ln>
                    <a:noFill/>
                  </a:ln>
                  <a:solidFill>
                    <a:srgbClr val="FFFFFF"/>
                  </a:solidFill>
                  <a:effectLst/>
                  <a:uLnTx/>
                  <a:uFillTx/>
                </a:rPr>
                <a:t>Integration Principles &amp;</a:t>
              </a:r>
              <a:r>
                <a:rPr kumimoji="0" lang="en-US" sz="900" b="1" i="0" u="none" strike="noStrike" kern="0" cap="none" spc="0" normalizeH="0" dirty="0" smtClean="0">
                  <a:ln>
                    <a:noFill/>
                  </a:ln>
                  <a:solidFill>
                    <a:srgbClr val="FFFFFF"/>
                  </a:solidFill>
                  <a:effectLst/>
                  <a:uLnTx/>
                  <a:uFillTx/>
                </a:rPr>
                <a:t>     C</a:t>
              </a:r>
              <a:r>
                <a:rPr kumimoji="0" lang="en-US" sz="900" b="1" i="0" u="none" strike="noStrike" kern="0" cap="none" spc="0" normalizeH="0" baseline="0" dirty="0" smtClean="0">
                  <a:ln>
                    <a:noFill/>
                  </a:ln>
                  <a:solidFill>
                    <a:srgbClr val="FFFFFF"/>
                  </a:solidFill>
                  <a:effectLst/>
                  <a:uLnTx/>
                  <a:uFillTx/>
                </a:rPr>
                <a:t>ritical Success Factors</a:t>
              </a:r>
              <a:endParaRPr kumimoji="0" lang="en-US" sz="900" b="1" i="0" u="none" strike="noStrike" kern="0" cap="none" spc="0" normalizeH="0" baseline="0" dirty="0">
                <a:ln>
                  <a:noFill/>
                </a:ln>
                <a:solidFill>
                  <a:srgbClr val="FFFFFF"/>
                </a:solidFill>
                <a:effectLst/>
                <a:uLnTx/>
                <a:uFillTx/>
              </a:endParaRPr>
            </a:p>
          </p:txBody>
        </p:sp>
        <p:sp>
          <p:nvSpPr>
            <p:cNvPr id="55" name="Freeform 5"/>
            <p:cNvSpPr>
              <a:spLocks noChangeArrowheads="1"/>
            </p:cNvSpPr>
            <p:nvPr/>
          </p:nvSpPr>
          <p:spPr bwMode="auto">
            <a:xfrm>
              <a:off x="3271001" y="1340768"/>
              <a:ext cx="6371822" cy="1440000"/>
            </a:xfrm>
            <a:custGeom>
              <a:avLst/>
              <a:gdLst>
                <a:gd name="T0" fmla="*/ 2147483647 w 4538"/>
                <a:gd name="T1" fmla="*/ 0 h 1080"/>
                <a:gd name="T2" fmla="*/ 2147483647 w 4538"/>
                <a:gd name="T3" fmla="*/ 2147483647 h 1080"/>
                <a:gd name="T4" fmla="*/ 2147483647 w 4538"/>
                <a:gd name="T5" fmla="*/ 2147483647 h 1080"/>
                <a:gd name="T6" fmla="*/ 0 w 4538"/>
                <a:gd name="T7" fmla="*/ 2147483647 h 1080"/>
                <a:gd name="T8" fmla="*/ 2147483647 w 4538"/>
                <a:gd name="T9" fmla="*/ 0 h 1080"/>
                <a:gd name="T10" fmla="*/ 0 w 4538"/>
                <a:gd name="T11" fmla="*/ 0 h 1080"/>
                <a:gd name="T12" fmla="*/ 2147483647 w 4538"/>
                <a:gd name="T13" fmla="*/ 2147483647 h 1080"/>
                <a:gd name="T14" fmla="*/ 0 w 4538"/>
                <a:gd name="T15" fmla="*/ 2147483647 h 1080"/>
                <a:gd name="T16" fmla="*/ 2147483647 w 4538"/>
                <a:gd name="T17" fmla="*/ 2147483647 h 1080"/>
                <a:gd name="T18" fmla="*/ 2147483647 w 4538"/>
                <a:gd name="T19" fmla="*/ 0 h 1080"/>
                <a:gd name="T20" fmla="*/ 17694720 60000 65536"/>
                <a:gd name="T21" fmla="*/ 0 60000 65536"/>
                <a:gd name="T22" fmla="*/ 5898240 60000 65536"/>
                <a:gd name="T23" fmla="*/ 11796480 60000 65536"/>
                <a:gd name="T24" fmla="*/ 0 60000 65536"/>
                <a:gd name="T25" fmla="*/ 0 60000 65536"/>
                <a:gd name="T26" fmla="*/ 0 60000 65536"/>
                <a:gd name="T27" fmla="*/ 0 60000 65536"/>
                <a:gd name="T28" fmla="*/ 0 60000 65536"/>
                <a:gd name="T29" fmla="*/ 0 60000 65536"/>
                <a:gd name="T30" fmla="*/ 0 w 4538"/>
                <a:gd name="T31" fmla="*/ 0 h 1080"/>
                <a:gd name="T32" fmla="*/ 4538 w 4538"/>
                <a:gd name="T33" fmla="*/ 1080 h 10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38" h="1080">
                  <a:moveTo>
                    <a:pt x="4538" y="0"/>
                  </a:moveTo>
                  <a:lnTo>
                    <a:pt x="0" y="0"/>
                  </a:lnTo>
                  <a:lnTo>
                    <a:pt x="105" y="541"/>
                  </a:lnTo>
                  <a:lnTo>
                    <a:pt x="0" y="1080"/>
                  </a:lnTo>
                  <a:lnTo>
                    <a:pt x="4538" y="1080"/>
                  </a:lnTo>
                  <a:lnTo>
                    <a:pt x="4538" y="0"/>
                  </a:lnTo>
                </a:path>
              </a:pathLst>
            </a:custGeom>
            <a:solidFill>
              <a:schemeClr val="bg1"/>
            </a:solidFill>
            <a:ln w="6345">
              <a:solidFill>
                <a:schemeClr val="tx2"/>
              </a:solidFill>
              <a:round/>
              <a:headEnd/>
              <a:tailEnd/>
            </a:ln>
          </p:spPr>
          <p:txBody>
            <a:bodyPr lIns="252000" tIns="53909" rIns="54000" bIns="53909" anchor="t"/>
            <a:lstStyle/>
            <a:p>
              <a:pPr marL="216000" lvl="1" indent="-216000" fontAlgn="base">
                <a:lnSpc>
                  <a:spcPct val="90000"/>
                </a:lnSpc>
                <a:spcBef>
                  <a:spcPts val="600"/>
                </a:spcBef>
                <a:spcAft>
                  <a:spcPct val="0"/>
                </a:spcAft>
                <a:buClr>
                  <a:schemeClr val="tx1"/>
                </a:buClr>
                <a:buSzPct val="100000"/>
                <a:buFont typeface="Univers for KPMG Light" panose="020B0403020202020204" pitchFamily="34" charset="0"/>
                <a:buChar char="—"/>
                <a:defRPr/>
              </a:pPr>
              <a:r>
                <a:rPr lang="en-US" sz="900" kern="0" dirty="0" smtClean="0">
                  <a:solidFill>
                    <a:srgbClr val="000000"/>
                  </a:solidFill>
                  <a:cs typeface="Arial" charset="0"/>
                </a:rPr>
                <a:t>No. 1 in the world</a:t>
              </a:r>
            </a:p>
            <a:p>
              <a:pPr marL="216000" lvl="1" indent="-216000" fontAlgn="base">
                <a:lnSpc>
                  <a:spcPct val="90000"/>
                </a:lnSpc>
                <a:spcBef>
                  <a:spcPts val="600"/>
                </a:spcBef>
                <a:spcAft>
                  <a:spcPct val="0"/>
                </a:spcAft>
                <a:buClr>
                  <a:schemeClr val="tx1"/>
                </a:buClr>
                <a:buSzPct val="100000"/>
                <a:buFont typeface="Univers for KPMG Light" panose="020B0403020202020204" pitchFamily="34" charset="0"/>
                <a:buChar char="—"/>
                <a:defRPr/>
              </a:pPr>
              <a:r>
                <a:rPr lang="en-US" sz="900" kern="0" dirty="0" smtClean="0">
                  <a:solidFill>
                    <a:srgbClr val="000000"/>
                  </a:solidFill>
                  <a:cs typeface="Arial" charset="0"/>
                </a:rPr>
                <a:t>$2.1bn sales company</a:t>
              </a:r>
            </a:p>
            <a:p>
              <a:pPr marL="216000" lvl="1" indent="-216000" fontAlgn="base">
                <a:lnSpc>
                  <a:spcPct val="90000"/>
                </a:lnSpc>
                <a:spcBef>
                  <a:spcPts val="600"/>
                </a:spcBef>
                <a:spcAft>
                  <a:spcPct val="0"/>
                </a:spcAft>
                <a:buClr>
                  <a:schemeClr val="tx1"/>
                </a:buClr>
                <a:buSzPct val="100000"/>
                <a:buFont typeface="Univers for KPMG Light" panose="020B0403020202020204" pitchFamily="34" charset="0"/>
                <a:buChar char="—"/>
                <a:defRPr/>
              </a:pPr>
              <a:r>
                <a:rPr lang="en-US" sz="900" kern="0" dirty="0" smtClean="0">
                  <a:solidFill>
                    <a:srgbClr val="000000"/>
                  </a:solidFill>
                  <a:cs typeface="Arial" charset="0"/>
                </a:rPr>
                <a:t>The combined global business reaches the profitability target of EBIT 8% of sales</a:t>
              </a:r>
            </a:p>
            <a:p>
              <a:pPr marL="216000" lvl="1" indent="-216000" fontAlgn="base">
                <a:lnSpc>
                  <a:spcPct val="90000"/>
                </a:lnSpc>
                <a:spcBef>
                  <a:spcPts val="600"/>
                </a:spcBef>
                <a:spcAft>
                  <a:spcPct val="0"/>
                </a:spcAft>
                <a:buClr>
                  <a:schemeClr val="tx1"/>
                </a:buClr>
                <a:buSzPct val="100000"/>
                <a:buFont typeface="Univers for KPMG Light" panose="020B0403020202020204" pitchFamily="34" charset="0"/>
                <a:buChar char="—"/>
                <a:defRPr/>
              </a:pPr>
              <a:r>
                <a:rPr lang="en-US" sz="900" kern="0" dirty="0" smtClean="0">
                  <a:solidFill>
                    <a:srgbClr val="000000"/>
                  </a:solidFill>
                  <a:cs typeface="Arial" charset="0"/>
                </a:rPr>
                <a:t>Global recognition for providing leading edge solutions matched to the customers needs</a:t>
              </a:r>
            </a:p>
            <a:p>
              <a:pPr marL="216000" lvl="1" indent="-216000" fontAlgn="base">
                <a:lnSpc>
                  <a:spcPct val="90000"/>
                </a:lnSpc>
                <a:spcBef>
                  <a:spcPts val="600"/>
                </a:spcBef>
                <a:spcAft>
                  <a:spcPct val="0"/>
                </a:spcAft>
                <a:buClr>
                  <a:schemeClr val="tx1"/>
                </a:buClr>
                <a:buSzPct val="100000"/>
                <a:buFont typeface="Univers for KPMG Light" panose="020B0403020202020204" pitchFamily="34" charset="0"/>
                <a:buChar char="—"/>
                <a:defRPr/>
              </a:pPr>
              <a:r>
                <a:rPr lang="en-US" sz="900" kern="0" dirty="0" smtClean="0">
                  <a:solidFill>
                    <a:srgbClr val="000000"/>
                  </a:solidFill>
                  <a:cs typeface="Arial" charset="0"/>
                </a:rPr>
                <a:t>Further investments in China/ Asia Pacific</a:t>
              </a:r>
            </a:p>
            <a:p>
              <a:pPr marL="216000" lvl="1" indent="-216000" fontAlgn="base">
                <a:lnSpc>
                  <a:spcPct val="90000"/>
                </a:lnSpc>
                <a:spcBef>
                  <a:spcPts val="600"/>
                </a:spcBef>
                <a:spcAft>
                  <a:spcPct val="0"/>
                </a:spcAft>
                <a:buClr>
                  <a:schemeClr val="tx1"/>
                </a:buClr>
                <a:buSzPct val="100000"/>
                <a:buFont typeface="Univers for KPMG Light" panose="020B0403020202020204" pitchFamily="34" charset="0"/>
                <a:buChar char="—"/>
                <a:defRPr/>
              </a:pPr>
              <a:r>
                <a:rPr lang="en-US" sz="900" kern="0" dirty="0" smtClean="0">
                  <a:solidFill>
                    <a:srgbClr val="000000"/>
                  </a:solidFill>
                  <a:cs typeface="Arial" charset="0"/>
                </a:rPr>
                <a:t>Position field service as unique selling point</a:t>
              </a:r>
              <a:endParaRPr lang="en-US" sz="900" kern="0" dirty="0">
                <a:solidFill>
                  <a:srgbClr val="000000"/>
                </a:solidFill>
                <a:cs typeface="Arial" charset="0"/>
              </a:endParaRPr>
            </a:p>
          </p:txBody>
        </p:sp>
        <p:sp>
          <p:nvSpPr>
            <p:cNvPr id="56" name="AutoShape 3"/>
            <p:cNvSpPr>
              <a:spLocks noChangeArrowheads="1"/>
            </p:cNvSpPr>
            <p:nvPr/>
          </p:nvSpPr>
          <p:spPr bwMode="auto">
            <a:xfrm>
              <a:off x="2072679" y="1340768"/>
              <a:ext cx="1293986" cy="1440000"/>
            </a:xfrm>
            <a:prstGeom prst="homePlate">
              <a:avLst>
                <a:gd name="adj" fmla="val 13336"/>
              </a:avLst>
            </a:prstGeom>
            <a:solidFill>
              <a:schemeClr val="tx2"/>
            </a:solidFill>
            <a:ln w="6345">
              <a:solidFill>
                <a:schemeClr val="tx2"/>
              </a:solidFill>
              <a:miter lim="800000"/>
              <a:headEnd/>
              <a:tailEnd/>
            </a:ln>
          </p:spPr>
          <p:txBody>
            <a:bodyPr lIns="54000" tIns="53909" rIns="54000" bIns="53909" anchor="ctr"/>
            <a:lstStyle/>
            <a:p>
              <a:pPr marL="0" marR="0" lvl="1" indent="0" defTabSz="914400" eaLnBrk="1" fontAlgn="auto" latinLnBrk="0" hangingPunct="1">
                <a:lnSpc>
                  <a:spcPct val="100000"/>
                </a:lnSpc>
                <a:spcBef>
                  <a:spcPts val="550"/>
                </a:spcBef>
                <a:spcAft>
                  <a:spcPts val="0"/>
                </a:spcAft>
                <a:buClrTx/>
                <a:buSzTx/>
                <a:buFontTx/>
                <a:buNone/>
                <a:tabLst/>
                <a:defRPr/>
              </a:pPr>
              <a:r>
                <a:rPr kumimoji="0" lang="en-US" sz="900" b="1" i="0" u="none" strike="noStrike" kern="0" cap="none" spc="0" normalizeH="0" baseline="0" dirty="0" smtClean="0">
                  <a:ln>
                    <a:noFill/>
                  </a:ln>
                  <a:solidFill>
                    <a:srgbClr val="FFFFFF"/>
                  </a:solidFill>
                  <a:effectLst/>
                  <a:uLnTx/>
                  <a:uFillTx/>
                </a:rPr>
                <a:t>Vision </a:t>
              </a:r>
              <a:r>
                <a:rPr kumimoji="0" lang="en-US" sz="900" b="1" i="0" u="none" strike="noStrike" kern="0" cap="none" spc="0" normalizeH="0" dirty="0" smtClean="0">
                  <a:ln>
                    <a:noFill/>
                  </a:ln>
                  <a:solidFill>
                    <a:srgbClr val="FFFFFF"/>
                  </a:solidFill>
                  <a:effectLst/>
                  <a:uLnTx/>
                  <a:uFillTx/>
                </a:rPr>
                <a:t>&amp; </a:t>
              </a:r>
              <a:br>
                <a:rPr kumimoji="0" lang="en-US" sz="900" b="1" i="0" u="none" strike="noStrike" kern="0" cap="none" spc="0" normalizeH="0" dirty="0" smtClean="0">
                  <a:ln>
                    <a:noFill/>
                  </a:ln>
                  <a:solidFill>
                    <a:srgbClr val="FFFFFF"/>
                  </a:solidFill>
                  <a:effectLst/>
                  <a:uLnTx/>
                  <a:uFillTx/>
                </a:rPr>
              </a:br>
              <a:r>
                <a:rPr kumimoji="0" lang="en-US" sz="900" b="1" i="0" u="none" strike="noStrike" kern="0" cap="none" spc="0" normalizeH="0" dirty="0" smtClean="0">
                  <a:ln>
                    <a:noFill/>
                  </a:ln>
                  <a:solidFill>
                    <a:srgbClr val="FFFFFF"/>
                  </a:solidFill>
                  <a:effectLst/>
                  <a:uLnTx/>
                  <a:uFillTx/>
                </a:rPr>
                <a:t>Deal Strategy</a:t>
              </a:r>
              <a:endParaRPr kumimoji="0" lang="en-US" sz="900" b="1" i="0" u="none" strike="noStrike" kern="0" cap="none" spc="0" normalizeH="0" baseline="0" dirty="0">
                <a:ln>
                  <a:noFill/>
                </a:ln>
                <a:solidFill>
                  <a:srgbClr val="FFFFFF"/>
                </a:solidFill>
                <a:effectLst/>
                <a:uLnTx/>
                <a:uFillTx/>
              </a:endParaRPr>
            </a:p>
          </p:txBody>
        </p:sp>
      </p:grpSp>
      <p:sp>
        <p:nvSpPr>
          <p:cNvPr id="57" name="Rechteck 18"/>
          <p:cNvSpPr/>
          <p:nvPr/>
        </p:nvSpPr>
        <p:spPr>
          <a:xfrm>
            <a:off x="2620108" y="1430603"/>
            <a:ext cx="6796942" cy="269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en-US" sz="900" b="1" cap="all" dirty="0" smtClean="0"/>
              <a:t>Step 1</a:t>
            </a:r>
            <a:r>
              <a:rPr lang="en-US" sz="900" b="1" dirty="0" smtClean="0"/>
              <a:t>: Presentation of vision, deal rationale, integration principles and critical success factors</a:t>
            </a:r>
            <a:endParaRPr lang="en-US" sz="900" b="1" dirty="0"/>
          </a:p>
        </p:txBody>
      </p:sp>
      <p:sp>
        <p:nvSpPr>
          <p:cNvPr id="58" name="Rechteck 18"/>
          <p:cNvSpPr/>
          <p:nvPr/>
        </p:nvSpPr>
        <p:spPr>
          <a:xfrm>
            <a:off x="2459540" y="1430603"/>
            <a:ext cx="180000" cy="2696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endParaRPr lang="en-US" sz="900" b="1" dirty="0"/>
          </a:p>
        </p:txBody>
      </p:sp>
    </p:spTree>
    <p:extLst>
      <p:ext uri="{BB962C8B-B14F-4D97-AF65-F5344CB8AC3E}">
        <p14:creationId xmlns:p14="http://schemas.microsoft.com/office/powerpoint/2010/main" val="30170264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Core Statements:</a:t>
            </a:r>
          </a:p>
          <a:p>
            <a:pPr lvl="2"/>
            <a:r>
              <a:rPr lang="en-US" dirty="0" smtClean="0"/>
              <a:t>Marketing &amp; Service function of Company A will be continued</a:t>
            </a:r>
          </a:p>
          <a:p>
            <a:pPr lvl="2"/>
            <a:r>
              <a:rPr lang="en-US" dirty="0" smtClean="0"/>
              <a:t>Only few of Company B’s employees will be transferred</a:t>
            </a:r>
          </a:p>
          <a:p>
            <a:pPr lvl="2"/>
            <a:r>
              <a:rPr lang="en-US" dirty="0" smtClean="0"/>
              <a:t>Significant personnel cuts are planned in the target operating model</a:t>
            </a:r>
            <a:endParaRPr lang="en-US" dirty="0"/>
          </a:p>
        </p:txBody>
      </p:sp>
      <p:sp>
        <p:nvSpPr>
          <p:cNvPr id="4" name="Titel 3"/>
          <p:cNvSpPr>
            <a:spLocks noGrp="1"/>
          </p:cNvSpPr>
          <p:nvPr>
            <p:ph type="title"/>
          </p:nvPr>
        </p:nvSpPr>
        <p:spPr/>
        <p:txBody>
          <a:bodyPr/>
          <a:lstStyle/>
          <a:p>
            <a:r>
              <a:rPr lang="en-US" dirty="0" smtClean="0"/>
              <a:t>2. What is the current organizational structure and that of the target organization?</a:t>
            </a:r>
            <a:endParaRPr lang="en-US" dirty="0"/>
          </a:p>
        </p:txBody>
      </p:sp>
      <p:sp>
        <p:nvSpPr>
          <p:cNvPr id="3" name="Textplatzhalter 2"/>
          <p:cNvSpPr>
            <a:spLocks noGrp="1"/>
          </p:cNvSpPr>
          <p:nvPr>
            <p:ph type="body" sz="quarter" idx="12"/>
          </p:nvPr>
        </p:nvSpPr>
        <p:spPr/>
        <p:txBody>
          <a:bodyPr/>
          <a:lstStyle/>
          <a:p>
            <a:r>
              <a:rPr lang="en-US" dirty="0" smtClean="0"/>
              <a:t>Target Operating Model</a:t>
            </a:r>
            <a:endParaRPr lang="en-US" dirty="0"/>
          </a:p>
        </p:txBody>
      </p:sp>
      <p:sp>
        <p:nvSpPr>
          <p:cNvPr id="57" name="Rechteck 18"/>
          <p:cNvSpPr/>
          <p:nvPr/>
        </p:nvSpPr>
        <p:spPr>
          <a:xfrm>
            <a:off x="2620108" y="1430603"/>
            <a:ext cx="6796942" cy="269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en-US" sz="900" b="1" cap="all" dirty="0" smtClean="0"/>
              <a:t>Step 2</a:t>
            </a:r>
            <a:r>
              <a:rPr lang="en-US" sz="900" b="1" dirty="0" smtClean="0"/>
              <a:t>: Presentation of the most important current and future structural organization – Example Marketing &amp; Services</a:t>
            </a:r>
            <a:endParaRPr lang="en-US" sz="900" b="1" dirty="0"/>
          </a:p>
        </p:txBody>
      </p:sp>
      <p:sp>
        <p:nvSpPr>
          <p:cNvPr id="58" name="Rechteck 18"/>
          <p:cNvSpPr/>
          <p:nvPr/>
        </p:nvSpPr>
        <p:spPr>
          <a:xfrm>
            <a:off x="2459540" y="1430603"/>
            <a:ext cx="180000" cy="2696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endParaRPr lang="en-US" sz="900" b="1" dirty="0"/>
          </a:p>
        </p:txBody>
      </p:sp>
      <p:graphicFrame>
        <p:nvGraphicFramePr>
          <p:cNvPr id="13" name="Group 56"/>
          <p:cNvGraphicFramePr>
            <a:graphicFrameLocks/>
          </p:cNvGraphicFramePr>
          <p:nvPr>
            <p:extLst>
              <p:ext uri="{D42A27DB-BD31-4B8C-83A1-F6EECF244321}">
                <p14:modId xmlns:p14="http://schemas.microsoft.com/office/powerpoint/2010/main" val="448955579"/>
              </p:ext>
            </p:extLst>
          </p:nvPr>
        </p:nvGraphicFramePr>
        <p:xfrm>
          <a:off x="2456715" y="1754007"/>
          <a:ext cx="6953269" cy="4287376"/>
        </p:xfrm>
        <a:graphic>
          <a:graphicData uri="http://schemas.openxmlformats.org/drawingml/2006/table">
            <a:tbl>
              <a:tblPr/>
              <a:tblGrid>
                <a:gridCol w="761269"/>
                <a:gridCol w="1170000"/>
                <a:gridCol w="1170000"/>
                <a:gridCol w="1332000"/>
                <a:gridCol w="360000"/>
                <a:gridCol w="360000"/>
                <a:gridCol w="1440000"/>
                <a:gridCol w="360000"/>
              </a:tblGrid>
              <a:tr h="190036">
                <a:tc gridSpan="8">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l"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bg1"/>
                          </a:solidFill>
                          <a:effectLst/>
                          <a:latin typeface="Arial" pitchFamily="34" charset="0"/>
                          <a:ea typeface="SimSun" pitchFamily="2" charset="-122"/>
                        </a:rPr>
                        <a:t>Function/work stream – Marketing &amp; Service</a:t>
                      </a:r>
                    </a:p>
                  </a:txBody>
                  <a:tcPr marL="36000" marR="36000" marT="36000" marB="3600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90036">
                <a:tc rowSpan="2">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endParaRPr kumimoji="0" lang="en-US" sz="800" b="0" i="0" u="none" strike="noStrike" cap="none" normalizeH="0" baseline="0" noProof="0" dirty="0" smtClean="0">
                        <a:ln>
                          <a:noFill/>
                        </a:ln>
                        <a:solidFill>
                          <a:schemeClr val="tx1"/>
                        </a:solidFill>
                        <a:effectLst/>
                        <a:latin typeface="Arial" pitchFamily="34" charset="0"/>
                        <a:ea typeface="SimSun" pitchFamily="2" charset="-122"/>
                      </a:endParaRP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accent1"/>
                    </a:solidFill>
                  </a:tcPr>
                </a:tc>
                <a:tc gridSpan="2">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bg1"/>
                          </a:solidFill>
                          <a:effectLst/>
                          <a:latin typeface="Arial" pitchFamily="34" charset="0"/>
                          <a:ea typeface="SimSun" pitchFamily="2" charset="-122"/>
                        </a:rPr>
                        <a:t>“As - is” Operating Model</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accent1"/>
                    </a:solidFill>
                  </a:tcPr>
                </a:tc>
                <a:tc hMerge="1">
                  <a:txBody>
                    <a:bodyPr/>
                    <a:lstStyle/>
                    <a:p>
                      <a:pPr marL="0" marR="0" lvl="0" indent="0" algn="ctr" defTabSz="1019175" rtl="0" eaLnBrk="0" fontAlgn="base" latinLnBrk="0" hangingPunct="0">
                        <a:lnSpc>
                          <a:spcPct val="100000"/>
                        </a:lnSpc>
                        <a:spcBef>
                          <a:spcPct val="20000"/>
                        </a:spcBef>
                        <a:spcAft>
                          <a:spcPct val="0"/>
                        </a:spcAft>
                        <a:buClrTx/>
                        <a:buSzPct val="120000"/>
                        <a:buFontTx/>
                        <a:buNone/>
                        <a:tabLst/>
                      </a:pPr>
                      <a:endParaRPr kumimoji="0" lang="en-GB" sz="900" b="0" i="0" u="none" strike="noStrike" cap="none" normalizeH="0" baseline="0" dirty="0" smtClean="0">
                        <a:ln>
                          <a:noFill/>
                        </a:ln>
                        <a:solidFill>
                          <a:schemeClr val="bg1"/>
                        </a:solidFill>
                        <a:effectLst/>
                        <a:latin typeface="Arial" pitchFamily="34" charset="0"/>
                        <a:ea typeface="SimSun" pitchFamily="2" charset="-122"/>
                      </a:endParaRPr>
                    </a:p>
                  </a:txBody>
                  <a:tcPr marL="78237" marR="78237" marT="41459" marB="41459" horzOverflow="overflow">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a:noFill/>
                    </a:lnTlToBr>
                    <a:lnBlToTr>
                      <a:noFill/>
                    </a:lnBlToTr>
                    <a:solidFill>
                      <a:schemeClr val="bg2"/>
                    </a:solidFill>
                  </a:tcPr>
                </a:tc>
                <a:tc gridSpan="3">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bg1"/>
                          </a:solidFill>
                          <a:effectLst/>
                          <a:latin typeface="Arial" pitchFamily="34" charset="0"/>
                          <a:ea typeface="SimSun" pitchFamily="2" charset="-122"/>
                        </a:rPr>
                        <a:t>Day-1/Interim Operating Model</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accent1"/>
                    </a:solidFill>
                  </a:tcPr>
                </a:tc>
                <a:tc hMerge="1">
                  <a:txBody>
                    <a:bodyPr/>
                    <a:lstStyle/>
                    <a:p>
                      <a:endParaRPr lang="en-GB"/>
                    </a:p>
                  </a:txBody>
                  <a:tcPr/>
                </a:tc>
                <a:tc hMerge="1">
                  <a:txBody>
                    <a:bodyPr/>
                    <a:lstStyle/>
                    <a:p>
                      <a:endParaRPr lang="en-GB"/>
                    </a:p>
                  </a:txBody>
                  <a:tcPr/>
                </a:tc>
                <a:tc gridSpan="2">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bg1"/>
                          </a:solidFill>
                          <a:effectLst/>
                          <a:latin typeface="Arial" pitchFamily="34" charset="0"/>
                          <a:ea typeface="SimSun" pitchFamily="2" charset="-122"/>
                        </a:rPr>
                        <a:t>Target Operating Model</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accent1"/>
                    </a:solidFill>
                  </a:tcPr>
                </a:tc>
                <a:tc hMerge="1">
                  <a:txBody>
                    <a:bodyPr/>
                    <a:lstStyle/>
                    <a:p>
                      <a:endParaRPr lang="en-GB"/>
                    </a:p>
                  </a:txBody>
                  <a:tcPr/>
                </a:tc>
              </a:tr>
              <a:tr h="333409">
                <a:tc vMerge="1">
                  <a:txBody>
                    <a:bodyPr/>
                    <a:lstStyle/>
                    <a:p>
                      <a:endParaRPr lang="en-GB"/>
                    </a:p>
                  </a:txBody>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Description </a:t>
                      </a:r>
                    </a:p>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Company A</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Description </a:t>
                      </a:r>
                    </a:p>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Company B</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Description </a:t>
                      </a:r>
                    </a:p>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Company A+B</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Date from</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Date </a:t>
                      </a:r>
                      <a:br>
                        <a:rPr kumimoji="0" lang="en-US" sz="800" b="1" i="0" u="none" strike="noStrike" cap="none" normalizeH="0" baseline="0" noProof="0" dirty="0" smtClean="0">
                          <a:ln>
                            <a:noFill/>
                          </a:ln>
                          <a:solidFill>
                            <a:schemeClr val="accent1"/>
                          </a:solidFill>
                          <a:effectLst/>
                          <a:latin typeface="Arial" pitchFamily="34" charset="0"/>
                          <a:ea typeface="SimSun" pitchFamily="2" charset="-122"/>
                        </a:rPr>
                      </a:b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to</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Description </a:t>
                      </a:r>
                    </a:p>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Company A+B</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Date from</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r h="3559312">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l"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tx2"/>
                          </a:solidFill>
                          <a:effectLst/>
                          <a:latin typeface="Arial" pitchFamily="34" charset="0"/>
                          <a:ea typeface="SimSun" pitchFamily="2" charset="-122"/>
                        </a:rPr>
                        <a:t>People/ Organization</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The MS&amp;S team of  143 FTE is managed by  President and Managing Director of Company A</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The team is operating from [Location]</a:t>
                      </a:r>
                      <a:endParaRPr kumimoji="0" lang="en-US" sz="800" b="0" i="0" u="none" strike="sngStrike" kern="1200" cap="none" normalizeH="0" baseline="0" noProof="0" dirty="0" smtClean="0">
                        <a:ln>
                          <a:noFill/>
                        </a:ln>
                        <a:solidFill>
                          <a:schemeClr val="tx1"/>
                        </a:solidFill>
                        <a:effectLst/>
                        <a:latin typeface="Arial" pitchFamily="34" charset="0"/>
                        <a:ea typeface="SimSun" pitchFamily="2" charset="-122"/>
                        <a:cs typeface="+mn-cs"/>
                      </a:endParaRP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The MS&amp;S team is responsible for Marketing &amp; Sales as well as Customer Service of Company A produced &amp; imported vehicles at the territory of  [Location]</a:t>
                      </a:r>
                      <a:endParaRPr kumimoji="0" lang="en-US" sz="800" b="0" i="0" u="none" strike="sngStrike" kern="1200" cap="none" normalizeH="0" baseline="0" noProof="0" dirty="0" smtClean="0">
                        <a:ln>
                          <a:noFill/>
                        </a:ln>
                        <a:solidFill>
                          <a:schemeClr val="tx1"/>
                        </a:solidFill>
                        <a:effectLst/>
                        <a:latin typeface="Arial" pitchFamily="34" charset="0"/>
                        <a:ea typeface="SimSun" pitchFamily="2" charset="-122"/>
                        <a:cs typeface="+mn-cs"/>
                      </a:endParaRP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 number of people in the Company A European hub organization  provide support to Company A office in [Location]</a:t>
                      </a:r>
                      <a:endParaRPr kumimoji="0" lang="en-US" sz="800" b="0" i="0" u="none" strike="sngStrike" kern="1200" cap="none" normalizeH="0" baseline="0" noProof="0" dirty="0" smtClean="0">
                        <a:ln>
                          <a:noFill/>
                        </a:ln>
                        <a:solidFill>
                          <a:schemeClr val="tx1"/>
                        </a:solidFill>
                        <a:effectLst/>
                        <a:latin typeface="Arial" pitchFamily="34" charset="0"/>
                        <a:ea typeface="SimSun" pitchFamily="2" charset="-122"/>
                        <a:cs typeface="+mn-cs"/>
                      </a:endParaRP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pPr>
                      <a:endParaRPr kumimoji="0" lang="en-US" sz="800" b="0" i="0" u="none" strike="noStrike" kern="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MS&amp;S team of 50 people is managed by the Marketing Director &amp; is operating from [Location]</a:t>
                      </a:r>
                      <a:endParaRPr kumimoji="0" lang="en-US" sz="800" b="0" i="0" u="none" strike="sngStrike" kern="1200" cap="none" normalizeH="0" baseline="0" noProof="0" dirty="0" smtClean="0">
                        <a:ln>
                          <a:noFill/>
                        </a:ln>
                        <a:solidFill>
                          <a:schemeClr val="tx1"/>
                        </a:solidFill>
                        <a:effectLst/>
                        <a:latin typeface="Arial" pitchFamily="34" charset="0"/>
                        <a:ea typeface="SimSun" pitchFamily="2" charset="-122"/>
                        <a:cs typeface="+mn-cs"/>
                      </a:endParaRP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The team is responsible for Marketing &amp; Sales as well as Customer Service of all vehicles produced by Company B plants</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As of Day 1 the JV MS&amp;S team will consist of existing Company A MS&amp;S team (143 FTE) plus add. 1 - max. 5 Company B employees coming from the following functions[...]</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The team will be managed by VP Marketing Sales &amp; Services (a new role) reporting to JV CEO &amp; structured as follows[...]</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“Transferred” MS&amp;S employees from Company B will have no remaining responsibility towards parent company</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To sell envisaged volume of 350k per annum the team size will need to be ramped up to app. 250 FTE</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The ramp-up timing should be aligned with the sales volumes ramp-up plan</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It is anticipated that additional resources will be mainly recruited externally at the local market </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The JV MS&amp;S team will be responsible for Marketing &amp; Sales of JV produced vehicles at the territory of [Location] (</a:t>
                      </a:r>
                      <a:r>
                        <a:rPr kumimoji="0" lang="en-US" sz="800" b="0" i="0" u="none" strike="noStrike" kern="1200" cap="none" normalizeH="0" baseline="0" noProof="0" dirty="0" err="1" smtClean="0">
                          <a:ln>
                            <a:noFill/>
                          </a:ln>
                          <a:solidFill>
                            <a:schemeClr val="tx1"/>
                          </a:solidFill>
                          <a:effectLst/>
                          <a:latin typeface="Arial" pitchFamily="34" charset="0"/>
                          <a:ea typeface="SimSun" pitchFamily="2" charset="-122"/>
                          <a:cs typeface="+mn-cs"/>
                        </a:rPr>
                        <a:t>tbd</a:t>
                      </a: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Export opportunities will be considered by JV management </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The local team would be managed from [Location], but have a regular reporting responsibility to the European hub</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7191656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Core Statements:</a:t>
            </a:r>
          </a:p>
          <a:p>
            <a:pPr lvl="2"/>
            <a:r>
              <a:rPr lang="en-US" dirty="0" smtClean="0"/>
              <a:t>President holds worldwide P&amp;L responsibility</a:t>
            </a:r>
          </a:p>
          <a:p>
            <a:pPr lvl="2"/>
            <a:r>
              <a:rPr lang="en-US" dirty="0" smtClean="0"/>
              <a:t>Regional presidents with regional P&amp;L responsibility</a:t>
            </a:r>
          </a:p>
          <a:p>
            <a:pPr lvl="2"/>
            <a:r>
              <a:rPr lang="en-US" dirty="0" smtClean="0"/>
              <a:t>PRM with product-related P&amp;L responsibility</a:t>
            </a:r>
          </a:p>
          <a:p>
            <a:pPr lvl="2"/>
            <a:r>
              <a:rPr lang="en-US" dirty="0" smtClean="0"/>
              <a:t>Matrix organization</a:t>
            </a:r>
            <a:endParaRPr lang="en-US" dirty="0"/>
          </a:p>
        </p:txBody>
      </p:sp>
      <p:sp>
        <p:nvSpPr>
          <p:cNvPr id="4" name="Titel 3"/>
          <p:cNvSpPr>
            <a:spLocks noGrp="1"/>
          </p:cNvSpPr>
          <p:nvPr>
            <p:ph type="title"/>
          </p:nvPr>
        </p:nvSpPr>
        <p:spPr/>
        <p:txBody>
          <a:bodyPr/>
          <a:lstStyle/>
          <a:p>
            <a:r>
              <a:rPr lang="en-US" dirty="0" smtClean="0"/>
              <a:t>3. How are the process organization and core processes currently set up and how will they be in the target organization? (1/2)</a:t>
            </a:r>
            <a:endParaRPr lang="en-US" dirty="0"/>
          </a:p>
        </p:txBody>
      </p:sp>
      <p:sp>
        <p:nvSpPr>
          <p:cNvPr id="3" name="Textplatzhalter 2"/>
          <p:cNvSpPr>
            <a:spLocks noGrp="1"/>
          </p:cNvSpPr>
          <p:nvPr>
            <p:ph type="body" sz="quarter" idx="12"/>
          </p:nvPr>
        </p:nvSpPr>
        <p:spPr/>
        <p:txBody>
          <a:bodyPr/>
          <a:lstStyle/>
          <a:p>
            <a:r>
              <a:rPr lang="en-US" dirty="0" smtClean="0"/>
              <a:t>Target Operating Model</a:t>
            </a:r>
            <a:endParaRPr lang="en-US" dirty="0"/>
          </a:p>
        </p:txBody>
      </p:sp>
      <p:sp>
        <p:nvSpPr>
          <p:cNvPr id="57" name="Rechteck 18"/>
          <p:cNvSpPr/>
          <p:nvPr/>
        </p:nvSpPr>
        <p:spPr>
          <a:xfrm>
            <a:off x="2620108" y="1430603"/>
            <a:ext cx="6796942" cy="269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en-US" sz="900" b="1" cap="all" dirty="0" smtClean="0"/>
              <a:t>Step 3</a:t>
            </a:r>
            <a:r>
              <a:rPr lang="en-US" sz="900" b="1" dirty="0" smtClean="0"/>
              <a:t>: Presentation target structure – High Level Example for Tier 1-3</a:t>
            </a:r>
            <a:endParaRPr lang="en-US" sz="900" b="1" dirty="0"/>
          </a:p>
        </p:txBody>
      </p:sp>
      <p:sp>
        <p:nvSpPr>
          <p:cNvPr id="58" name="Rechteck 18"/>
          <p:cNvSpPr/>
          <p:nvPr/>
        </p:nvSpPr>
        <p:spPr>
          <a:xfrm>
            <a:off x="2459540" y="1430603"/>
            <a:ext cx="180000" cy="2696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endParaRPr lang="en-US" sz="900" b="1" dirty="0"/>
          </a:p>
        </p:txBody>
      </p:sp>
      <p:cxnSp>
        <p:nvCxnSpPr>
          <p:cNvPr id="9" name="Gewinkelte Verbindung 106"/>
          <p:cNvCxnSpPr>
            <a:stCxn id="17" idx="2"/>
            <a:endCxn id="10" idx="0"/>
          </p:cNvCxnSpPr>
          <p:nvPr/>
        </p:nvCxnSpPr>
        <p:spPr>
          <a:xfrm rot="5400000">
            <a:off x="5204966" y="1843096"/>
            <a:ext cx="259730" cy="1251002"/>
          </a:xfrm>
          <a:prstGeom prst="bentConnector3">
            <a:avLst>
              <a:gd name="adj1" fmla="val 50000"/>
            </a:avLst>
          </a:prstGeom>
          <a:noFill/>
          <a:ln w="9525" cap="flat" cmpd="sng" algn="ctr">
            <a:solidFill>
              <a:srgbClr val="747678"/>
            </a:solidFill>
            <a:prstDash val="solid"/>
          </a:ln>
          <a:effectLst/>
        </p:spPr>
      </p:cxnSp>
      <p:sp>
        <p:nvSpPr>
          <p:cNvPr id="10" name="Rechteck 9"/>
          <p:cNvSpPr/>
          <p:nvPr/>
        </p:nvSpPr>
        <p:spPr>
          <a:xfrm>
            <a:off x="4114485" y="2598462"/>
            <a:ext cx="1189689" cy="388593"/>
          </a:xfrm>
          <a:prstGeom prst="rect">
            <a:avLst/>
          </a:prstGeom>
          <a:solidFill>
            <a:srgbClr val="005EB8"/>
          </a:solidFill>
          <a:ln w="6350" cap="flat" cmpd="sng" algn="ctr">
            <a:noFill/>
            <a:prstDash val="solid"/>
          </a:ln>
          <a:effectLst/>
        </p:spPr>
        <p:txBody>
          <a:bodyPr lIns="0" tIns="52084" rIns="0" bIns="52084"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FFFFFF"/>
                </a:solidFill>
                <a:effectLst/>
                <a:uLnTx/>
                <a:uFillTx/>
                <a:ea typeface="+mn-ea"/>
                <a:cs typeface="Arial" pitchFamily="34" charset="0"/>
              </a:rPr>
              <a:t>Regional President Americas</a:t>
            </a:r>
          </a:p>
        </p:txBody>
      </p:sp>
      <p:sp>
        <p:nvSpPr>
          <p:cNvPr id="11" name="Rechteck 10"/>
          <p:cNvSpPr/>
          <p:nvPr/>
        </p:nvSpPr>
        <p:spPr>
          <a:xfrm>
            <a:off x="5368282" y="2598462"/>
            <a:ext cx="1189689" cy="388593"/>
          </a:xfrm>
          <a:prstGeom prst="rect">
            <a:avLst/>
          </a:prstGeom>
          <a:solidFill>
            <a:srgbClr val="005EB8"/>
          </a:solidFill>
          <a:ln w="6350" cap="flat" cmpd="sng" algn="ctr">
            <a:noFill/>
            <a:prstDash val="solid"/>
          </a:ln>
          <a:effectLst/>
        </p:spPr>
        <p:txBody>
          <a:bodyPr lIns="0" tIns="52084" rIns="0" bIns="52084"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FFFFFF"/>
                </a:solidFill>
                <a:effectLst/>
                <a:uLnTx/>
                <a:uFillTx/>
                <a:ea typeface="+mn-ea"/>
                <a:cs typeface="Arial" pitchFamily="34" charset="0"/>
              </a:rPr>
              <a:t>Regional President EMEA</a:t>
            </a:r>
          </a:p>
        </p:txBody>
      </p:sp>
      <p:cxnSp>
        <p:nvCxnSpPr>
          <p:cNvPr id="12" name="Gewinkelte Verbindung 11"/>
          <p:cNvCxnSpPr>
            <a:stCxn id="11" idx="0"/>
            <a:endCxn id="17" idx="2"/>
          </p:cNvCxnSpPr>
          <p:nvPr/>
        </p:nvCxnSpPr>
        <p:spPr>
          <a:xfrm rot="16200000" flipV="1">
            <a:off x="5831865" y="2467200"/>
            <a:ext cx="259729" cy="2794"/>
          </a:xfrm>
          <a:prstGeom prst="bentConnector3">
            <a:avLst>
              <a:gd name="adj1" fmla="val 50000"/>
            </a:avLst>
          </a:prstGeom>
          <a:noFill/>
          <a:ln w="6350" cap="flat" cmpd="sng" algn="ctr">
            <a:solidFill>
              <a:srgbClr val="153B63"/>
            </a:solidFill>
            <a:prstDash val="solid"/>
          </a:ln>
          <a:effectLst/>
        </p:spPr>
      </p:cxnSp>
      <p:sp>
        <p:nvSpPr>
          <p:cNvPr id="14" name="Rechteck 13"/>
          <p:cNvSpPr/>
          <p:nvPr/>
        </p:nvSpPr>
        <p:spPr>
          <a:xfrm>
            <a:off x="7983292" y="2598461"/>
            <a:ext cx="1189689" cy="388593"/>
          </a:xfrm>
          <a:prstGeom prst="rect">
            <a:avLst/>
          </a:prstGeom>
          <a:solidFill>
            <a:srgbClr val="005EB8"/>
          </a:solidFill>
          <a:ln w="6350" cap="flat" cmpd="sng" algn="ctr">
            <a:noFill/>
            <a:prstDash val="lgDash"/>
          </a:ln>
          <a:effectLst/>
        </p:spPr>
        <p:txBody>
          <a:bodyPr lIns="0" tIns="52084" rIns="0" bIns="52084" anchor="ctr"/>
          <a:lstStyle/>
          <a:p>
            <a:pPr lvl="0" algn="ctr" defTabSz="914400">
              <a:lnSpc>
                <a:spcPct val="90000"/>
              </a:lnSpc>
              <a:defRPr/>
            </a:pPr>
            <a:r>
              <a:rPr lang="en-US" sz="900" b="1" kern="0" dirty="0" smtClean="0">
                <a:solidFill>
                  <a:srgbClr val="FFFFFF"/>
                </a:solidFill>
                <a:cs typeface="Arial" pitchFamily="34" charset="0"/>
              </a:rPr>
              <a:t>Regional President Asia </a:t>
            </a:r>
            <a:r>
              <a:rPr kumimoji="0" lang="en-US" sz="900" b="1" i="0" u="none" strike="noStrike" kern="0" cap="none" spc="0" normalizeH="0" baseline="0" dirty="0" smtClean="0">
                <a:ln>
                  <a:noFill/>
                </a:ln>
                <a:solidFill>
                  <a:srgbClr val="FFFFFF"/>
                </a:solidFill>
                <a:effectLst/>
                <a:uLnTx/>
                <a:uFillTx/>
                <a:cs typeface="Arial" pitchFamily="34" charset="0"/>
              </a:rPr>
              <a:t>Pacific</a:t>
            </a:r>
          </a:p>
        </p:txBody>
      </p:sp>
      <p:sp>
        <p:nvSpPr>
          <p:cNvPr id="15" name="Rechteck 14"/>
          <p:cNvSpPr/>
          <p:nvPr/>
        </p:nvSpPr>
        <p:spPr>
          <a:xfrm>
            <a:off x="6632685" y="2598462"/>
            <a:ext cx="1189689" cy="388593"/>
          </a:xfrm>
          <a:prstGeom prst="rect">
            <a:avLst/>
          </a:prstGeom>
          <a:solidFill>
            <a:srgbClr val="005EB8"/>
          </a:solidFill>
          <a:ln w="6350" cap="flat" cmpd="sng" algn="ctr">
            <a:noFill/>
            <a:prstDash val="solid"/>
          </a:ln>
          <a:effectLst/>
        </p:spPr>
        <p:txBody>
          <a:bodyPr lIns="0" tIns="52084" rIns="0" bIns="52084" anchor="ctr"/>
          <a:lstStyle/>
          <a:p>
            <a:pPr lvl="0" algn="ctr" defTabSz="914400">
              <a:lnSpc>
                <a:spcPct val="90000"/>
              </a:lnSpc>
              <a:defRPr/>
            </a:pPr>
            <a:r>
              <a:rPr lang="en-US" sz="900" b="1" kern="0" dirty="0" smtClean="0">
                <a:solidFill>
                  <a:srgbClr val="FFFFFF"/>
                </a:solidFill>
                <a:cs typeface="Arial" pitchFamily="34" charset="0"/>
              </a:rPr>
              <a:t>Regional President China</a:t>
            </a:r>
            <a:endParaRPr kumimoji="0" lang="en-US" sz="900" b="1" i="0" u="none" strike="noStrike" kern="0" cap="none" spc="0" normalizeH="0" baseline="0" dirty="0" smtClean="0">
              <a:ln>
                <a:noFill/>
              </a:ln>
              <a:solidFill>
                <a:srgbClr val="FFFFFF"/>
              </a:solidFill>
              <a:effectLst/>
              <a:uLnTx/>
              <a:uFillTx/>
              <a:cs typeface="Arial" pitchFamily="34" charset="0"/>
            </a:endParaRPr>
          </a:p>
        </p:txBody>
      </p:sp>
      <p:cxnSp>
        <p:nvCxnSpPr>
          <p:cNvPr id="16" name="Gewinkelte Verbindung 15"/>
          <p:cNvCxnSpPr>
            <a:stCxn id="17" idx="2"/>
            <a:endCxn id="15" idx="0"/>
          </p:cNvCxnSpPr>
          <p:nvPr/>
        </p:nvCxnSpPr>
        <p:spPr>
          <a:xfrm rot="16200000" flipH="1">
            <a:off x="6464067" y="1834998"/>
            <a:ext cx="259729" cy="1267197"/>
          </a:xfrm>
          <a:prstGeom prst="bentConnector3">
            <a:avLst>
              <a:gd name="adj1" fmla="val 50000"/>
            </a:avLst>
          </a:prstGeom>
          <a:noFill/>
          <a:ln w="9525" cap="flat" cmpd="sng" algn="ctr">
            <a:solidFill>
              <a:srgbClr val="747678"/>
            </a:solidFill>
            <a:prstDash val="solid"/>
          </a:ln>
          <a:effectLst/>
        </p:spPr>
      </p:cxnSp>
      <p:sp>
        <p:nvSpPr>
          <p:cNvPr id="17" name="Rechteck 16"/>
          <p:cNvSpPr/>
          <p:nvPr/>
        </p:nvSpPr>
        <p:spPr>
          <a:xfrm>
            <a:off x="4971317" y="2039815"/>
            <a:ext cx="1978030" cy="298917"/>
          </a:xfrm>
          <a:prstGeom prst="rect">
            <a:avLst/>
          </a:prstGeom>
          <a:solidFill>
            <a:schemeClr val="tx2"/>
          </a:solidFill>
          <a:ln w="6350" cap="flat" cmpd="sng" algn="ctr">
            <a:noFill/>
            <a:prstDash val="solid"/>
          </a:ln>
          <a:effectLst/>
        </p:spPr>
        <p:txBody>
          <a:bodyPr lIns="104172" tIns="52084" rIns="104172" bIns="52084"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FFFFFF"/>
                </a:solidFill>
                <a:effectLst/>
                <a:uLnTx/>
                <a:uFillTx/>
                <a:ea typeface="+mn-ea"/>
                <a:cs typeface="+mn-cs"/>
              </a:rPr>
              <a:t>President </a:t>
            </a:r>
            <a:r>
              <a:rPr kumimoji="0" lang="en-US" sz="900" b="1" i="0" u="none" strike="noStrike" kern="0" cap="none" spc="0" normalizeH="0" baseline="0" dirty="0" err="1" smtClean="0">
                <a:ln>
                  <a:noFill/>
                </a:ln>
                <a:solidFill>
                  <a:schemeClr val="bg1"/>
                </a:solidFill>
                <a:effectLst/>
                <a:uLnTx/>
                <a:uFillTx/>
                <a:ea typeface="+mn-ea"/>
                <a:cs typeface="+mn-cs"/>
              </a:rPr>
              <a:t>NewCo</a:t>
            </a:r>
            <a:endParaRPr kumimoji="0" lang="en-US" sz="900" b="1" i="0" u="none" strike="noStrike" kern="0" cap="none" spc="0" normalizeH="0" baseline="0" dirty="0" smtClean="0">
              <a:ln>
                <a:noFill/>
              </a:ln>
              <a:solidFill>
                <a:schemeClr val="bg1"/>
              </a:solidFill>
              <a:effectLst/>
              <a:uLnTx/>
              <a:uFillTx/>
              <a:ea typeface="+mn-ea"/>
              <a:cs typeface="+mn-cs"/>
            </a:endParaRPr>
          </a:p>
        </p:txBody>
      </p:sp>
      <p:sp>
        <p:nvSpPr>
          <p:cNvPr id="18" name="Rechteck 17"/>
          <p:cNvSpPr/>
          <p:nvPr/>
        </p:nvSpPr>
        <p:spPr>
          <a:xfrm>
            <a:off x="4658297" y="2376307"/>
            <a:ext cx="193407" cy="180870"/>
          </a:xfrm>
          <a:prstGeom prst="rect">
            <a:avLst/>
          </a:prstGeom>
          <a:noFill/>
          <a:ln w="6350" cap="flat" cmpd="sng" algn="ctr">
            <a:noFill/>
            <a:prstDash val="solid"/>
          </a:ln>
          <a:effectLst/>
        </p:spPr>
        <p:txBody>
          <a:bodyPr lIns="104172" tIns="52084" rIns="104172" bIns="52084"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dirty="0">
              <a:ln>
                <a:noFill/>
              </a:ln>
              <a:solidFill>
                <a:srgbClr val="FFFFFF"/>
              </a:solidFill>
              <a:effectLst/>
              <a:uLnTx/>
              <a:uFillTx/>
              <a:ea typeface="+mn-ea"/>
              <a:cs typeface="Arial" pitchFamily="34" charset="0"/>
            </a:endParaRPr>
          </a:p>
        </p:txBody>
      </p:sp>
      <p:cxnSp>
        <p:nvCxnSpPr>
          <p:cNvPr id="19" name="Gewinkelte Verbindung 18"/>
          <p:cNvCxnSpPr>
            <a:stCxn id="14" idx="0"/>
            <a:endCxn id="17" idx="2"/>
          </p:cNvCxnSpPr>
          <p:nvPr/>
        </p:nvCxnSpPr>
        <p:spPr>
          <a:xfrm rot="16200000" flipV="1">
            <a:off x="7139371" y="1159695"/>
            <a:ext cx="259729" cy="2617804"/>
          </a:xfrm>
          <a:prstGeom prst="bentConnector3">
            <a:avLst>
              <a:gd name="adj1" fmla="val 50000"/>
            </a:avLst>
          </a:prstGeom>
          <a:noFill/>
          <a:ln w="9525" cap="flat" cmpd="sng" algn="ctr">
            <a:solidFill>
              <a:srgbClr val="747678"/>
            </a:solidFill>
            <a:prstDash val="solid"/>
          </a:ln>
          <a:effectLst/>
        </p:spPr>
      </p:cxnSp>
      <p:cxnSp>
        <p:nvCxnSpPr>
          <p:cNvPr id="20" name="Gewinkelte Verbindung 106"/>
          <p:cNvCxnSpPr>
            <a:stCxn id="24" idx="1"/>
            <a:endCxn id="23" idx="1"/>
          </p:cNvCxnSpPr>
          <p:nvPr/>
        </p:nvCxnSpPr>
        <p:spPr>
          <a:xfrm rot="10800000" flipV="1">
            <a:off x="2827515" y="5178051"/>
            <a:ext cx="12700" cy="476512"/>
          </a:xfrm>
          <a:prstGeom prst="bentConnector3">
            <a:avLst>
              <a:gd name="adj1" fmla="val 1800000"/>
            </a:avLst>
          </a:prstGeom>
          <a:noFill/>
          <a:ln w="9525" cap="flat" cmpd="sng" algn="ctr">
            <a:solidFill>
              <a:srgbClr val="747678"/>
            </a:solidFill>
            <a:prstDash val="solid"/>
          </a:ln>
          <a:effectLst/>
        </p:spPr>
      </p:cxnSp>
      <p:sp>
        <p:nvSpPr>
          <p:cNvPr id="21" name="Rechteck 20"/>
          <p:cNvSpPr/>
          <p:nvPr/>
        </p:nvSpPr>
        <p:spPr>
          <a:xfrm>
            <a:off x="2827515" y="4507240"/>
            <a:ext cx="1189689" cy="388593"/>
          </a:xfrm>
          <a:prstGeom prst="rect">
            <a:avLst/>
          </a:prstGeom>
          <a:solidFill>
            <a:srgbClr val="005EB8"/>
          </a:solidFill>
          <a:ln w="6350" cap="flat" cmpd="sng" algn="ctr">
            <a:noFill/>
            <a:prstDash val="solid"/>
          </a:ln>
          <a:effectLst/>
        </p:spPr>
        <p:txBody>
          <a:bodyPr lIns="0" tIns="52084" rIns="0" bIns="52084" anchor="ctr"/>
          <a:lstStyle/>
          <a:p>
            <a:pPr marL="0" marR="0" lvl="0" indent="0" algn="ctr" defTabSz="914400" eaLnBrk="0" fontAlgn="auto" latinLnBrk="0" hangingPunct="0">
              <a:lnSpc>
                <a:spcPct val="9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FFFFFF"/>
                </a:solidFill>
                <a:effectLst/>
                <a:uLnTx/>
                <a:uFillTx/>
                <a:ea typeface="+mn-ea"/>
                <a:cs typeface="Arial" pitchFamily="34" charset="0"/>
              </a:rPr>
              <a:t>Vice President</a:t>
            </a:r>
          </a:p>
          <a:p>
            <a:pPr marL="0" marR="0" lvl="0" indent="0" algn="ctr" defTabSz="914400" eaLnBrk="0" fontAlgn="auto" latinLnBrk="0" hangingPunct="0">
              <a:lnSpc>
                <a:spcPct val="9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FFFFFF"/>
                </a:solidFill>
                <a:effectLst/>
                <a:uLnTx/>
                <a:uFillTx/>
                <a:ea typeface="+mn-ea"/>
                <a:cs typeface="Arial" pitchFamily="34" charset="0"/>
              </a:rPr>
              <a:t>Quality Management</a:t>
            </a:r>
          </a:p>
        </p:txBody>
      </p:sp>
      <p:sp>
        <p:nvSpPr>
          <p:cNvPr id="22" name="Rechteck 21"/>
          <p:cNvSpPr/>
          <p:nvPr/>
        </p:nvSpPr>
        <p:spPr>
          <a:xfrm>
            <a:off x="2827515" y="3554214"/>
            <a:ext cx="1189689" cy="388593"/>
          </a:xfrm>
          <a:prstGeom prst="rect">
            <a:avLst/>
          </a:prstGeom>
          <a:solidFill>
            <a:srgbClr val="005EB8"/>
          </a:solidFill>
          <a:ln w="6350" cap="flat" cmpd="sng" algn="ctr">
            <a:noFill/>
            <a:prstDash val="solid"/>
          </a:ln>
          <a:effectLst/>
        </p:spPr>
        <p:txBody>
          <a:bodyPr lIns="0" tIns="52084" rIns="0" bIns="52084" anchor="ctr"/>
          <a:lstStyle/>
          <a:p>
            <a:pPr marL="0" marR="0" lvl="0" indent="0" algn="ctr" defTabSz="914400" eaLnBrk="0" fontAlgn="auto" latinLnBrk="0" hangingPunct="0">
              <a:lnSpc>
                <a:spcPct val="9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FFFFFF"/>
                </a:solidFill>
                <a:effectLst/>
                <a:uLnTx/>
                <a:uFillTx/>
                <a:ea typeface="+mn-ea"/>
                <a:cs typeface="Arial" pitchFamily="34" charset="0"/>
              </a:rPr>
              <a:t>Vice President</a:t>
            </a:r>
          </a:p>
          <a:p>
            <a:pPr marL="0" marR="0" lvl="0" indent="0" algn="ctr" defTabSz="914400" eaLnBrk="0" fontAlgn="auto" latinLnBrk="0" hangingPunct="0">
              <a:lnSpc>
                <a:spcPct val="9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FFFFFF"/>
                </a:solidFill>
                <a:effectLst/>
                <a:uLnTx/>
                <a:uFillTx/>
                <a:ea typeface="+mn-ea"/>
                <a:cs typeface="Arial" pitchFamily="34" charset="0"/>
              </a:rPr>
              <a:t> Commercial IT &amp; Services</a:t>
            </a:r>
          </a:p>
        </p:txBody>
      </p:sp>
      <p:sp>
        <p:nvSpPr>
          <p:cNvPr id="23" name="Rechteck 22"/>
          <p:cNvSpPr/>
          <p:nvPr/>
        </p:nvSpPr>
        <p:spPr>
          <a:xfrm>
            <a:off x="2827515" y="5460266"/>
            <a:ext cx="1189689" cy="388593"/>
          </a:xfrm>
          <a:prstGeom prst="rect">
            <a:avLst/>
          </a:prstGeom>
          <a:solidFill>
            <a:srgbClr val="005EB8"/>
          </a:solidFill>
          <a:ln w="6350" cap="flat" cmpd="sng" algn="ctr">
            <a:noFill/>
            <a:prstDash val="solid"/>
          </a:ln>
          <a:effectLst/>
        </p:spPr>
        <p:txBody>
          <a:bodyPr lIns="0" tIns="0" rIns="0" bIns="0" anchor="ctr"/>
          <a:lstStyle/>
          <a:p>
            <a:pPr marL="0" marR="0" lvl="0" indent="0" algn="ctr" defTabSz="914400" eaLnBrk="0" fontAlgn="auto" latinLnBrk="0" hangingPunct="0">
              <a:lnSpc>
                <a:spcPct val="9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FFFFFF"/>
                </a:solidFill>
                <a:effectLst/>
                <a:uLnTx/>
                <a:uFillTx/>
                <a:ea typeface="+mn-ea"/>
                <a:cs typeface="Arial" pitchFamily="34" charset="0"/>
              </a:rPr>
              <a:t>Vice President</a:t>
            </a:r>
          </a:p>
          <a:p>
            <a:pPr marL="0" marR="0" lvl="0" indent="0" algn="ctr" defTabSz="914400" eaLnBrk="0" fontAlgn="auto" latinLnBrk="0" hangingPunct="0">
              <a:lnSpc>
                <a:spcPct val="9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FFFFFF"/>
                </a:solidFill>
                <a:effectLst/>
                <a:uLnTx/>
                <a:uFillTx/>
                <a:ea typeface="+mn-ea"/>
                <a:cs typeface="Arial" pitchFamily="34" charset="0"/>
              </a:rPr>
              <a:t>Finance and Admin</a:t>
            </a:r>
          </a:p>
        </p:txBody>
      </p:sp>
      <p:sp>
        <p:nvSpPr>
          <p:cNvPr id="24" name="Rechteck 23"/>
          <p:cNvSpPr/>
          <p:nvPr/>
        </p:nvSpPr>
        <p:spPr>
          <a:xfrm>
            <a:off x="2827515" y="4983754"/>
            <a:ext cx="1189689" cy="388593"/>
          </a:xfrm>
          <a:prstGeom prst="rect">
            <a:avLst/>
          </a:prstGeom>
          <a:solidFill>
            <a:srgbClr val="005EB8"/>
          </a:solidFill>
          <a:ln w="6350" cap="flat" cmpd="sng" algn="ctr">
            <a:noFill/>
            <a:prstDash val="solid"/>
          </a:ln>
          <a:effectLst/>
        </p:spPr>
        <p:txBody>
          <a:bodyPr lIns="0" tIns="52084" rIns="0" bIns="52084" anchor="ctr"/>
          <a:lstStyle/>
          <a:p>
            <a:pPr marL="0" marR="0" lvl="0" indent="0" algn="ctr" defTabSz="914400" eaLnBrk="0" fontAlgn="auto" latinLnBrk="0" hangingPunct="0">
              <a:lnSpc>
                <a:spcPct val="9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FFFFFF"/>
                </a:solidFill>
                <a:effectLst/>
                <a:uLnTx/>
                <a:uFillTx/>
                <a:ea typeface="+mn-ea"/>
                <a:cs typeface="Arial" pitchFamily="34" charset="0"/>
              </a:rPr>
              <a:t>Vice President</a:t>
            </a:r>
          </a:p>
          <a:p>
            <a:pPr marL="0" marR="0" lvl="0" indent="0" algn="ctr" defTabSz="914400" eaLnBrk="0" fontAlgn="auto" latinLnBrk="0" hangingPunct="0">
              <a:lnSpc>
                <a:spcPct val="9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FFFFFF"/>
                </a:solidFill>
                <a:effectLst/>
                <a:uLnTx/>
                <a:uFillTx/>
                <a:ea typeface="+mn-ea"/>
                <a:cs typeface="Arial" pitchFamily="34" charset="0"/>
              </a:rPr>
              <a:t>Engineering</a:t>
            </a:r>
          </a:p>
        </p:txBody>
      </p:sp>
      <p:sp>
        <p:nvSpPr>
          <p:cNvPr id="25" name="Rechteck 24"/>
          <p:cNvSpPr/>
          <p:nvPr/>
        </p:nvSpPr>
        <p:spPr>
          <a:xfrm>
            <a:off x="2827515" y="4030727"/>
            <a:ext cx="1189689" cy="388593"/>
          </a:xfrm>
          <a:prstGeom prst="rect">
            <a:avLst/>
          </a:prstGeom>
          <a:solidFill>
            <a:srgbClr val="005EB8"/>
          </a:solidFill>
          <a:ln w="6350" cap="flat" cmpd="sng" algn="ctr">
            <a:noFill/>
            <a:prstDash val="solid"/>
          </a:ln>
          <a:effectLst/>
        </p:spPr>
        <p:txBody>
          <a:bodyPr lIns="0" tIns="52084" rIns="0" bIns="52084" anchor="ctr"/>
          <a:lstStyle/>
          <a:p>
            <a:pPr marL="0" marR="0" lvl="0" indent="0" algn="ctr" defTabSz="914400" eaLnBrk="0" fontAlgn="auto" latinLnBrk="0" hangingPunct="0">
              <a:lnSpc>
                <a:spcPct val="9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FFFFFF"/>
                </a:solidFill>
                <a:effectLst/>
                <a:uLnTx/>
                <a:uFillTx/>
                <a:ea typeface="+mn-ea"/>
                <a:cs typeface="Arial" pitchFamily="34" charset="0"/>
              </a:rPr>
              <a:t>Vice President</a:t>
            </a:r>
          </a:p>
          <a:p>
            <a:pPr marL="0" marR="0" lvl="0" indent="0" algn="ctr" defTabSz="914400" eaLnBrk="0" fontAlgn="auto" latinLnBrk="0" hangingPunct="0">
              <a:lnSpc>
                <a:spcPct val="9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FFFFFF"/>
                </a:solidFill>
                <a:effectLst/>
                <a:uLnTx/>
                <a:uFillTx/>
                <a:ea typeface="+mn-ea"/>
                <a:cs typeface="Arial" pitchFamily="34" charset="0"/>
              </a:rPr>
              <a:t> Product Mgmt. &amp; Marketing</a:t>
            </a:r>
            <a:r>
              <a:rPr kumimoji="0" lang="en-US" sz="900" b="0" i="0" u="none" strike="noStrike" kern="0" cap="none" spc="0" normalizeH="0" baseline="30000" dirty="0" smtClean="0">
                <a:ln>
                  <a:noFill/>
                </a:ln>
                <a:solidFill>
                  <a:srgbClr val="FFFFFF"/>
                </a:solidFill>
                <a:effectLst/>
                <a:uLnTx/>
                <a:uFillTx/>
                <a:ea typeface="+mn-ea"/>
                <a:cs typeface="Arial" pitchFamily="34" charset="0"/>
              </a:rPr>
              <a:t> </a:t>
            </a:r>
            <a:endParaRPr kumimoji="0" lang="en-US" sz="900" b="1" i="0" u="none" strike="noStrike" kern="0" cap="none" spc="0" normalizeH="0" baseline="0" dirty="0" smtClean="0">
              <a:ln>
                <a:noFill/>
              </a:ln>
              <a:solidFill>
                <a:srgbClr val="FFFFFF"/>
              </a:solidFill>
              <a:effectLst/>
              <a:uLnTx/>
              <a:uFillTx/>
              <a:ea typeface="+mn-ea"/>
              <a:cs typeface="Arial" pitchFamily="34" charset="0"/>
            </a:endParaRPr>
          </a:p>
        </p:txBody>
      </p:sp>
      <p:cxnSp>
        <p:nvCxnSpPr>
          <p:cNvPr id="26" name="Gewinkelte Verbindung 106"/>
          <p:cNvCxnSpPr>
            <a:stCxn id="21" idx="1"/>
            <a:endCxn id="24" idx="1"/>
          </p:cNvCxnSpPr>
          <p:nvPr/>
        </p:nvCxnSpPr>
        <p:spPr>
          <a:xfrm rot="10800000" flipV="1">
            <a:off x="2827515" y="4701537"/>
            <a:ext cx="12700" cy="476514"/>
          </a:xfrm>
          <a:prstGeom prst="bentConnector3">
            <a:avLst>
              <a:gd name="adj1" fmla="val 1800000"/>
            </a:avLst>
          </a:prstGeom>
          <a:noFill/>
          <a:ln w="9525" cap="flat" cmpd="sng" algn="ctr">
            <a:solidFill>
              <a:srgbClr val="747678"/>
            </a:solidFill>
            <a:prstDash val="solid"/>
          </a:ln>
          <a:effectLst/>
        </p:spPr>
      </p:cxnSp>
      <p:cxnSp>
        <p:nvCxnSpPr>
          <p:cNvPr id="27" name="Gewinkelte Verbindung 106"/>
          <p:cNvCxnSpPr>
            <a:stCxn id="25" idx="1"/>
            <a:endCxn id="21" idx="1"/>
          </p:cNvCxnSpPr>
          <p:nvPr/>
        </p:nvCxnSpPr>
        <p:spPr>
          <a:xfrm rot="10800000" flipV="1">
            <a:off x="2827515" y="4225023"/>
            <a:ext cx="12700" cy="476513"/>
          </a:xfrm>
          <a:prstGeom prst="bentConnector3">
            <a:avLst>
              <a:gd name="adj1" fmla="val 1800000"/>
            </a:avLst>
          </a:prstGeom>
          <a:noFill/>
          <a:ln w="9525" cap="flat" cmpd="sng" algn="ctr">
            <a:solidFill>
              <a:srgbClr val="747678"/>
            </a:solidFill>
            <a:prstDash val="solid"/>
          </a:ln>
          <a:effectLst/>
        </p:spPr>
      </p:cxnSp>
      <p:cxnSp>
        <p:nvCxnSpPr>
          <p:cNvPr id="28" name="Gewinkelte Verbindung 106"/>
          <p:cNvCxnSpPr>
            <a:stCxn id="22" idx="1"/>
            <a:endCxn id="25" idx="1"/>
          </p:cNvCxnSpPr>
          <p:nvPr/>
        </p:nvCxnSpPr>
        <p:spPr>
          <a:xfrm rot="10800000" flipV="1">
            <a:off x="2827515" y="3748510"/>
            <a:ext cx="12700" cy="476513"/>
          </a:xfrm>
          <a:prstGeom prst="bentConnector3">
            <a:avLst>
              <a:gd name="adj1" fmla="val 1800000"/>
            </a:avLst>
          </a:prstGeom>
          <a:noFill/>
          <a:ln w="9525" cap="flat" cmpd="sng" algn="ctr">
            <a:solidFill>
              <a:srgbClr val="747678"/>
            </a:solidFill>
            <a:prstDash val="solid"/>
          </a:ln>
          <a:effectLst/>
        </p:spPr>
      </p:cxnSp>
      <p:cxnSp>
        <p:nvCxnSpPr>
          <p:cNvPr id="29" name="Gewinkelte Verbindung 76"/>
          <p:cNvCxnSpPr>
            <a:stCxn id="30" idx="1"/>
            <a:endCxn id="17" idx="2"/>
          </p:cNvCxnSpPr>
          <p:nvPr/>
        </p:nvCxnSpPr>
        <p:spPr>
          <a:xfrm rot="10800000" flipH="1">
            <a:off x="2827514" y="2338732"/>
            <a:ext cx="3132817" cy="931902"/>
          </a:xfrm>
          <a:prstGeom prst="bentConnector4">
            <a:avLst>
              <a:gd name="adj1" fmla="val -6794"/>
              <a:gd name="adj2" fmla="val 86330"/>
            </a:avLst>
          </a:prstGeom>
          <a:noFill/>
          <a:ln w="9525" cap="flat" cmpd="sng" algn="ctr">
            <a:solidFill>
              <a:srgbClr val="747678"/>
            </a:solidFill>
            <a:prstDash val="solid"/>
          </a:ln>
          <a:effectLst/>
        </p:spPr>
      </p:cxnSp>
      <p:sp>
        <p:nvSpPr>
          <p:cNvPr id="30" name="Rechteck 29"/>
          <p:cNvSpPr/>
          <p:nvPr/>
        </p:nvSpPr>
        <p:spPr>
          <a:xfrm>
            <a:off x="2827515" y="3076338"/>
            <a:ext cx="1189689" cy="388593"/>
          </a:xfrm>
          <a:prstGeom prst="rect">
            <a:avLst/>
          </a:prstGeom>
          <a:solidFill>
            <a:srgbClr val="005EB8"/>
          </a:solidFill>
          <a:ln w="6350" cap="flat" cmpd="sng" algn="ctr">
            <a:noFill/>
            <a:prstDash val="solid"/>
          </a:ln>
          <a:effectLst/>
        </p:spPr>
        <p:txBody>
          <a:bodyPr lIns="0" tIns="52084" rIns="0" bIns="52084" anchor="ctr"/>
          <a:lstStyle/>
          <a:p>
            <a:pPr marL="0" marR="0" lvl="0" indent="0" algn="ctr" defTabSz="914400" eaLnBrk="0" fontAlgn="auto" latinLnBrk="0" hangingPunct="0">
              <a:lnSpc>
                <a:spcPct val="9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FFFFFF"/>
                </a:solidFill>
                <a:effectLst/>
                <a:uLnTx/>
                <a:uFillTx/>
                <a:ea typeface="+mn-ea"/>
                <a:cs typeface="Arial" pitchFamily="34" charset="0"/>
              </a:rPr>
              <a:t>Vice President</a:t>
            </a:r>
          </a:p>
          <a:p>
            <a:pPr marL="0" marR="0" lvl="0" indent="0" algn="ctr" defTabSz="914400" eaLnBrk="0" fontAlgn="auto" latinLnBrk="0" hangingPunct="0">
              <a:lnSpc>
                <a:spcPct val="9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FFFFFF"/>
                </a:solidFill>
                <a:effectLst/>
                <a:uLnTx/>
                <a:uFillTx/>
                <a:ea typeface="+mn-ea"/>
                <a:cs typeface="Arial" pitchFamily="34" charset="0"/>
              </a:rPr>
              <a:t>OEM</a:t>
            </a:r>
          </a:p>
        </p:txBody>
      </p:sp>
      <p:cxnSp>
        <p:nvCxnSpPr>
          <p:cNvPr id="31" name="Gewinkelte Verbindung 106"/>
          <p:cNvCxnSpPr>
            <a:stCxn id="30" idx="1"/>
            <a:endCxn id="22" idx="1"/>
          </p:cNvCxnSpPr>
          <p:nvPr/>
        </p:nvCxnSpPr>
        <p:spPr>
          <a:xfrm rot="10800000" flipV="1">
            <a:off x="2827515" y="3270635"/>
            <a:ext cx="12700" cy="477876"/>
          </a:xfrm>
          <a:prstGeom prst="bentConnector3">
            <a:avLst>
              <a:gd name="adj1" fmla="val 1800000"/>
            </a:avLst>
          </a:prstGeom>
          <a:noFill/>
          <a:ln w="9525" cap="flat" cmpd="sng" algn="ctr">
            <a:solidFill>
              <a:srgbClr val="747678"/>
            </a:solidFill>
            <a:prstDash val="solid"/>
          </a:ln>
          <a:effectLst/>
        </p:spPr>
      </p:cxnSp>
      <p:sp>
        <p:nvSpPr>
          <p:cNvPr id="32" name="Rectangle 90"/>
          <p:cNvSpPr>
            <a:spLocks noChangeArrowheads="1"/>
          </p:cNvSpPr>
          <p:nvPr>
            <p:custDataLst>
              <p:tags r:id="rId1"/>
            </p:custDataLst>
          </p:nvPr>
        </p:nvSpPr>
        <p:spPr bwMode="auto">
          <a:xfrm rot="5400000">
            <a:off x="8428549" y="2699764"/>
            <a:ext cx="298917" cy="1125381"/>
          </a:xfrm>
          <a:prstGeom prst="rect">
            <a:avLst/>
          </a:prstGeom>
          <a:solidFill>
            <a:schemeClr val="accent1"/>
          </a:solidFill>
          <a:ln w="25400">
            <a:noFill/>
            <a:prstDash val="dash"/>
            <a:miter lim="800000"/>
            <a:headEnd/>
            <a:tailEnd/>
          </a:ln>
        </p:spPr>
        <p:txBody>
          <a:bodyPr vert="vert270" wrap="none" lIns="104107" tIns="0" rIns="104107" bIns="0" anchor="ct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US" sz="900" b="1" i="0" u="none" strike="noStrike" kern="0" cap="none" spc="0" normalizeH="0" baseline="0" dirty="0" smtClean="0">
                <a:ln>
                  <a:noFill/>
                </a:ln>
                <a:solidFill>
                  <a:schemeClr val="bg1"/>
                </a:solidFill>
                <a:effectLst/>
                <a:uLnTx/>
                <a:uFillTx/>
                <a:cs typeface="Arial" pitchFamily="34" charset="0"/>
              </a:rPr>
              <a:t>General Manager </a:t>
            </a:r>
          </a:p>
          <a:p>
            <a:pPr marL="0" marR="0" lvl="0" indent="0" algn="ctr" defTabSz="914400" eaLnBrk="0" fontAlgn="base" latinLnBrk="0" hangingPunct="0">
              <a:lnSpc>
                <a:spcPct val="90000"/>
              </a:lnSpc>
              <a:spcBef>
                <a:spcPct val="0"/>
              </a:spcBef>
              <a:spcAft>
                <a:spcPct val="0"/>
              </a:spcAft>
              <a:buClrTx/>
              <a:buSzTx/>
              <a:buFontTx/>
              <a:buNone/>
              <a:tabLst/>
              <a:defRPr/>
            </a:pPr>
            <a:r>
              <a:rPr kumimoji="0" lang="en-US" sz="900" b="1" i="0" u="none" strike="noStrike" kern="0" cap="none" spc="0" normalizeH="0" baseline="0" dirty="0" smtClean="0">
                <a:ln>
                  <a:noFill/>
                </a:ln>
                <a:solidFill>
                  <a:schemeClr val="bg1"/>
                </a:solidFill>
                <a:effectLst/>
                <a:uLnTx/>
                <a:uFillTx/>
                <a:cs typeface="Arial" pitchFamily="34" charset="0"/>
              </a:rPr>
              <a:t>[Location 2]</a:t>
            </a:r>
          </a:p>
        </p:txBody>
      </p:sp>
      <p:sp>
        <p:nvSpPr>
          <p:cNvPr id="33" name="Rectangle 90"/>
          <p:cNvSpPr>
            <a:spLocks noChangeArrowheads="1"/>
          </p:cNvSpPr>
          <p:nvPr>
            <p:custDataLst>
              <p:tags r:id="rId2"/>
            </p:custDataLst>
          </p:nvPr>
        </p:nvSpPr>
        <p:spPr bwMode="auto">
          <a:xfrm rot="5400000">
            <a:off x="8428549" y="3177641"/>
            <a:ext cx="298917" cy="1125381"/>
          </a:xfrm>
          <a:prstGeom prst="rect">
            <a:avLst/>
          </a:prstGeom>
          <a:solidFill>
            <a:schemeClr val="accent1"/>
          </a:solidFill>
          <a:ln w="25400">
            <a:noFill/>
            <a:prstDash val="dash"/>
            <a:miter lim="800000"/>
            <a:headEnd/>
            <a:tailEnd/>
          </a:ln>
        </p:spPr>
        <p:txBody>
          <a:bodyPr vert="vert270" wrap="none" lIns="104107" tIns="0" rIns="104107" bIns="0" anchor="ct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US" sz="900" b="1" i="0" u="none" strike="noStrike" kern="0" cap="none" spc="0" normalizeH="0" baseline="0" dirty="0" smtClean="0">
                <a:ln>
                  <a:noFill/>
                </a:ln>
                <a:solidFill>
                  <a:schemeClr val="bg1"/>
                </a:solidFill>
                <a:effectLst/>
                <a:uLnTx/>
                <a:uFillTx/>
                <a:cs typeface="Arial" pitchFamily="34" charset="0"/>
              </a:rPr>
              <a:t>General Manager </a:t>
            </a:r>
          </a:p>
          <a:p>
            <a:pPr algn="ctr" eaLnBrk="0" fontAlgn="base" hangingPunct="0">
              <a:lnSpc>
                <a:spcPct val="90000"/>
              </a:lnSpc>
              <a:spcBef>
                <a:spcPct val="0"/>
              </a:spcBef>
              <a:spcAft>
                <a:spcPct val="0"/>
              </a:spcAft>
              <a:defRPr/>
            </a:pPr>
            <a:r>
              <a:rPr lang="en-US" sz="900" b="1" kern="0" dirty="0" smtClean="0">
                <a:solidFill>
                  <a:schemeClr val="bg1"/>
                </a:solidFill>
                <a:cs typeface="Arial" pitchFamily="34" charset="0"/>
              </a:rPr>
              <a:t>[Location 3]</a:t>
            </a:r>
            <a:endParaRPr lang="en-US" sz="900" b="1" kern="0" dirty="0">
              <a:solidFill>
                <a:schemeClr val="bg1"/>
              </a:solidFill>
              <a:cs typeface="Arial" pitchFamily="34" charset="0"/>
            </a:endParaRPr>
          </a:p>
        </p:txBody>
      </p:sp>
      <p:sp>
        <p:nvSpPr>
          <p:cNvPr id="34" name="Rectangle 90"/>
          <p:cNvSpPr>
            <a:spLocks noChangeArrowheads="1"/>
          </p:cNvSpPr>
          <p:nvPr>
            <p:custDataLst>
              <p:tags r:id="rId3"/>
            </p:custDataLst>
          </p:nvPr>
        </p:nvSpPr>
        <p:spPr bwMode="auto">
          <a:xfrm rot="5400000">
            <a:off x="4544583" y="2714710"/>
            <a:ext cx="328809" cy="1125381"/>
          </a:xfrm>
          <a:prstGeom prst="rect">
            <a:avLst/>
          </a:prstGeom>
          <a:solidFill>
            <a:schemeClr val="accent1"/>
          </a:solidFill>
          <a:ln w="25400">
            <a:noFill/>
            <a:prstDash val="dash"/>
            <a:miter lim="800000"/>
            <a:headEnd/>
            <a:tailEnd/>
          </a:ln>
        </p:spPr>
        <p:txBody>
          <a:bodyPr vert="vert270" wrap="none" lIns="104107" tIns="52050" rIns="104107" bIns="52050" anchor="ct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US" sz="900" b="1" i="0" u="none" strike="noStrike" kern="0" cap="none" spc="0" normalizeH="0" baseline="0" dirty="0" smtClean="0">
                <a:ln>
                  <a:noFill/>
                </a:ln>
                <a:solidFill>
                  <a:schemeClr val="bg1"/>
                </a:solidFill>
                <a:effectLst/>
                <a:uLnTx/>
                <a:uFillTx/>
                <a:cs typeface="Arial" pitchFamily="34" charset="0"/>
              </a:rPr>
              <a:t>General Manager </a:t>
            </a:r>
          </a:p>
          <a:p>
            <a:pPr marL="0" marR="0" lvl="0" indent="0" algn="ctr" defTabSz="914400" eaLnBrk="0" fontAlgn="base" latinLnBrk="0" hangingPunct="0">
              <a:lnSpc>
                <a:spcPct val="90000"/>
              </a:lnSpc>
              <a:spcBef>
                <a:spcPct val="0"/>
              </a:spcBef>
              <a:spcAft>
                <a:spcPct val="0"/>
              </a:spcAft>
              <a:buClrTx/>
              <a:buSzTx/>
              <a:buFontTx/>
              <a:buNone/>
              <a:tabLst/>
              <a:defRPr/>
            </a:pPr>
            <a:r>
              <a:rPr kumimoji="0" lang="en-US" sz="900" b="1" i="0" u="none" strike="noStrike" kern="0" cap="none" spc="0" normalizeH="0" baseline="0" dirty="0" smtClean="0">
                <a:ln>
                  <a:noFill/>
                </a:ln>
                <a:solidFill>
                  <a:schemeClr val="bg1"/>
                </a:solidFill>
                <a:effectLst/>
                <a:uLnTx/>
                <a:uFillTx/>
                <a:cs typeface="Arial" pitchFamily="34" charset="0"/>
              </a:rPr>
              <a:t>[Location 1]</a:t>
            </a:r>
          </a:p>
        </p:txBody>
      </p:sp>
      <p:sp>
        <p:nvSpPr>
          <p:cNvPr id="35" name="Rectangle 90"/>
          <p:cNvSpPr>
            <a:spLocks noChangeArrowheads="1"/>
          </p:cNvSpPr>
          <p:nvPr>
            <p:custDataLst>
              <p:tags r:id="rId4"/>
            </p:custDataLst>
          </p:nvPr>
        </p:nvSpPr>
        <p:spPr bwMode="auto">
          <a:xfrm rot="5400000">
            <a:off x="8428549" y="3654154"/>
            <a:ext cx="298917" cy="1125381"/>
          </a:xfrm>
          <a:prstGeom prst="rect">
            <a:avLst/>
          </a:prstGeom>
          <a:solidFill>
            <a:schemeClr val="accent1"/>
          </a:solidFill>
          <a:ln w="25400">
            <a:noFill/>
            <a:prstDash val="dash"/>
            <a:miter lim="800000"/>
            <a:headEnd/>
            <a:tailEnd/>
          </a:ln>
        </p:spPr>
        <p:txBody>
          <a:bodyPr vert="vert270" wrap="none" lIns="104107" tIns="0" rIns="104107" bIns="0" anchor="ct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US" sz="900" b="1" i="0" u="none" strike="noStrike" kern="0" cap="none" spc="0" normalizeH="0" baseline="0" dirty="0" smtClean="0">
                <a:ln>
                  <a:noFill/>
                </a:ln>
                <a:solidFill>
                  <a:schemeClr val="bg1"/>
                </a:solidFill>
                <a:effectLst/>
                <a:uLnTx/>
                <a:uFillTx/>
                <a:cs typeface="Arial" pitchFamily="34" charset="0"/>
              </a:rPr>
              <a:t>General Manager </a:t>
            </a:r>
          </a:p>
          <a:p>
            <a:pPr algn="ctr" eaLnBrk="0" fontAlgn="base" hangingPunct="0">
              <a:lnSpc>
                <a:spcPct val="90000"/>
              </a:lnSpc>
              <a:spcBef>
                <a:spcPct val="0"/>
              </a:spcBef>
              <a:spcAft>
                <a:spcPct val="0"/>
              </a:spcAft>
              <a:defRPr/>
            </a:pPr>
            <a:r>
              <a:rPr kumimoji="0" lang="en-US" sz="900" b="1" i="0" u="none" strike="noStrike" kern="0" cap="none" spc="0" normalizeH="0" baseline="0" dirty="0" smtClean="0">
                <a:ln>
                  <a:noFill/>
                </a:ln>
                <a:solidFill>
                  <a:schemeClr val="bg1"/>
                </a:solidFill>
                <a:effectLst/>
                <a:uLnTx/>
                <a:uFillTx/>
                <a:cs typeface="Arial" pitchFamily="34" charset="0"/>
              </a:rPr>
              <a:t> </a:t>
            </a:r>
            <a:r>
              <a:rPr lang="en-US" sz="900" b="1" kern="0" dirty="0" smtClean="0">
                <a:solidFill>
                  <a:schemeClr val="bg1"/>
                </a:solidFill>
                <a:cs typeface="Arial" pitchFamily="34" charset="0"/>
              </a:rPr>
              <a:t>[Location 4]</a:t>
            </a:r>
            <a:endParaRPr lang="en-US" sz="900" b="1" kern="0" dirty="0">
              <a:solidFill>
                <a:schemeClr val="bg1"/>
              </a:solidFill>
              <a:cs typeface="Arial" pitchFamily="34" charset="0"/>
            </a:endParaRPr>
          </a:p>
        </p:txBody>
      </p:sp>
      <p:sp>
        <p:nvSpPr>
          <p:cNvPr id="36" name="Rectangle 90"/>
          <p:cNvSpPr>
            <a:spLocks noChangeArrowheads="1"/>
          </p:cNvSpPr>
          <p:nvPr>
            <p:custDataLst>
              <p:tags r:id="rId5"/>
            </p:custDataLst>
          </p:nvPr>
        </p:nvSpPr>
        <p:spPr bwMode="auto">
          <a:xfrm rot="5400000">
            <a:off x="8428549" y="4130667"/>
            <a:ext cx="298917" cy="1125381"/>
          </a:xfrm>
          <a:prstGeom prst="rect">
            <a:avLst/>
          </a:prstGeom>
          <a:solidFill>
            <a:schemeClr val="accent1"/>
          </a:solidFill>
          <a:ln w="25400">
            <a:noFill/>
            <a:prstDash val="dash"/>
            <a:miter lim="800000"/>
            <a:headEnd/>
            <a:tailEnd/>
          </a:ln>
        </p:spPr>
        <p:txBody>
          <a:bodyPr vert="vert270" wrap="none" lIns="104107" tIns="0" rIns="104107" bIns="0" anchor="ctr"/>
          <a:lstStyle/>
          <a:p>
            <a:pPr marL="0" marR="0" lvl="0" indent="0" algn="ctr" defTabSz="914400" eaLnBrk="0" fontAlgn="auto" latinLnBrk="0" hangingPunct="0">
              <a:lnSpc>
                <a:spcPct val="90000"/>
              </a:lnSpc>
              <a:spcBef>
                <a:spcPts val="0"/>
              </a:spcBef>
              <a:spcAft>
                <a:spcPts val="0"/>
              </a:spcAft>
              <a:buClrTx/>
              <a:buSzTx/>
              <a:buFontTx/>
              <a:buNone/>
              <a:tabLst/>
              <a:defRPr/>
            </a:pPr>
            <a:r>
              <a:rPr kumimoji="0" lang="en-US" sz="900" b="1" i="0" u="none" strike="noStrike" kern="0" cap="none" spc="0" normalizeH="0" baseline="0" dirty="0" smtClean="0">
                <a:ln>
                  <a:noFill/>
                </a:ln>
                <a:solidFill>
                  <a:schemeClr val="bg1"/>
                </a:solidFill>
                <a:effectLst/>
                <a:uLnTx/>
                <a:uFillTx/>
                <a:cs typeface="Arial" pitchFamily="34" charset="0"/>
              </a:rPr>
              <a:t>General Manager</a:t>
            </a:r>
          </a:p>
          <a:p>
            <a:pPr algn="ctr" eaLnBrk="0" hangingPunct="0">
              <a:lnSpc>
                <a:spcPct val="90000"/>
              </a:lnSpc>
              <a:defRPr/>
            </a:pPr>
            <a:r>
              <a:rPr lang="en-US" sz="900" b="1" kern="0" dirty="0" smtClean="0">
                <a:solidFill>
                  <a:schemeClr val="bg1"/>
                </a:solidFill>
                <a:cs typeface="Arial" pitchFamily="34" charset="0"/>
              </a:rPr>
              <a:t>[Location 5]</a:t>
            </a:r>
            <a:endParaRPr lang="en-US" sz="900" b="1" kern="0" dirty="0">
              <a:solidFill>
                <a:schemeClr val="bg1"/>
              </a:solidFill>
              <a:cs typeface="Arial" pitchFamily="34" charset="0"/>
            </a:endParaRPr>
          </a:p>
        </p:txBody>
      </p:sp>
      <p:cxnSp>
        <p:nvCxnSpPr>
          <p:cNvPr id="37" name="Gerade Verbindung 67"/>
          <p:cNvCxnSpPr>
            <a:stCxn id="10" idx="2"/>
            <a:endCxn id="34" idx="1"/>
          </p:cNvCxnSpPr>
          <p:nvPr/>
        </p:nvCxnSpPr>
        <p:spPr>
          <a:xfrm flipH="1">
            <a:off x="4708987" y="2987054"/>
            <a:ext cx="342" cy="125942"/>
          </a:xfrm>
          <a:prstGeom prst="line">
            <a:avLst/>
          </a:prstGeom>
          <a:noFill/>
          <a:ln w="9525" cap="flat" cmpd="sng" algn="ctr">
            <a:solidFill>
              <a:srgbClr val="747678"/>
            </a:solidFill>
            <a:prstDash val="solid"/>
          </a:ln>
          <a:effectLst/>
        </p:spPr>
      </p:cxnSp>
      <p:cxnSp>
        <p:nvCxnSpPr>
          <p:cNvPr id="38" name="Gewinkelte Verbindung 123"/>
          <p:cNvCxnSpPr>
            <a:stCxn id="14" idx="1"/>
            <a:endCxn id="32" idx="2"/>
          </p:cNvCxnSpPr>
          <p:nvPr/>
        </p:nvCxnSpPr>
        <p:spPr>
          <a:xfrm rot="10800000" flipH="1" flipV="1">
            <a:off x="7983292" y="2792757"/>
            <a:ext cx="32025" cy="469697"/>
          </a:xfrm>
          <a:prstGeom prst="bentConnector3">
            <a:avLst>
              <a:gd name="adj1" fmla="val -240116"/>
            </a:avLst>
          </a:prstGeom>
          <a:noFill/>
          <a:ln w="9525" cap="flat" cmpd="sng" algn="ctr">
            <a:solidFill>
              <a:srgbClr val="747678"/>
            </a:solidFill>
            <a:prstDash val="solid"/>
          </a:ln>
          <a:effectLst/>
        </p:spPr>
      </p:cxnSp>
      <p:cxnSp>
        <p:nvCxnSpPr>
          <p:cNvPr id="39" name="Gewinkelte Verbindung 123"/>
          <p:cNvCxnSpPr>
            <a:stCxn id="14" idx="1"/>
            <a:endCxn id="33" idx="2"/>
          </p:cNvCxnSpPr>
          <p:nvPr/>
        </p:nvCxnSpPr>
        <p:spPr>
          <a:xfrm rot="10800000" flipH="1" flipV="1">
            <a:off x="7983292" y="2792756"/>
            <a:ext cx="32025" cy="947574"/>
          </a:xfrm>
          <a:prstGeom prst="bentConnector3">
            <a:avLst>
              <a:gd name="adj1" fmla="val -240116"/>
            </a:avLst>
          </a:prstGeom>
          <a:noFill/>
          <a:ln w="9525" cap="flat" cmpd="sng" algn="ctr">
            <a:solidFill>
              <a:srgbClr val="747678"/>
            </a:solidFill>
            <a:prstDash val="solid"/>
          </a:ln>
          <a:effectLst/>
        </p:spPr>
      </p:cxnSp>
      <p:cxnSp>
        <p:nvCxnSpPr>
          <p:cNvPr id="40" name="Gewinkelte Verbindung 123"/>
          <p:cNvCxnSpPr>
            <a:stCxn id="14" idx="1"/>
            <a:endCxn id="35" idx="2"/>
          </p:cNvCxnSpPr>
          <p:nvPr/>
        </p:nvCxnSpPr>
        <p:spPr>
          <a:xfrm rot="10800000" flipH="1" flipV="1">
            <a:off x="7983292" y="2792757"/>
            <a:ext cx="32025" cy="1424087"/>
          </a:xfrm>
          <a:prstGeom prst="bentConnector3">
            <a:avLst>
              <a:gd name="adj1" fmla="val -240119"/>
            </a:avLst>
          </a:prstGeom>
          <a:noFill/>
          <a:ln w="9525" cap="flat" cmpd="sng" algn="ctr">
            <a:solidFill>
              <a:srgbClr val="747678"/>
            </a:solidFill>
            <a:prstDash val="solid"/>
          </a:ln>
          <a:effectLst/>
        </p:spPr>
      </p:cxnSp>
      <p:cxnSp>
        <p:nvCxnSpPr>
          <p:cNvPr id="41" name="Gewinkelte Verbindung 123"/>
          <p:cNvCxnSpPr>
            <a:stCxn id="14" idx="1"/>
            <a:endCxn id="36" idx="2"/>
          </p:cNvCxnSpPr>
          <p:nvPr/>
        </p:nvCxnSpPr>
        <p:spPr>
          <a:xfrm rot="10800000" flipH="1" flipV="1">
            <a:off x="7983292" y="2792756"/>
            <a:ext cx="32025" cy="1900601"/>
          </a:xfrm>
          <a:prstGeom prst="bentConnector3">
            <a:avLst>
              <a:gd name="adj1" fmla="val -240116"/>
            </a:avLst>
          </a:prstGeom>
          <a:noFill/>
          <a:ln w="9525" cap="flat" cmpd="sng" algn="ctr">
            <a:solidFill>
              <a:srgbClr val="747678"/>
            </a:solidFill>
            <a:prstDash val="solid"/>
          </a:ln>
          <a:effectLst/>
        </p:spPr>
      </p:cxnSp>
    </p:spTree>
    <p:extLst>
      <p:ext uri="{BB962C8B-B14F-4D97-AF65-F5344CB8AC3E}">
        <p14:creationId xmlns:p14="http://schemas.microsoft.com/office/powerpoint/2010/main" val="39410605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Core Statements:</a:t>
            </a:r>
          </a:p>
          <a:p>
            <a:pPr lvl="2"/>
            <a:r>
              <a:rPr lang="en-US" dirty="0" smtClean="0"/>
              <a:t>Steering according to products in Company A </a:t>
            </a:r>
          </a:p>
          <a:p>
            <a:pPr lvl="2"/>
            <a:r>
              <a:rPr lang="en-US" dirty="0" smtClean="0"/>
              <a:t>Steering according to  regions in Company B </a:t>
            </a:r>
          </a:p>
          <a:p>
            <a:pPr lvl="2"/>
            <a:r>
              <a:rPr lang="en-US" dirty="0" smtClean="0"/>
              <a:t>Future steering according to products regions and customers</a:t>
            </a:r>
          </a:p>
          <a:p>
            <a:pPr lvl="2"/>
            <a:r>
              <a:rPr lang="en-US" dirty="0" smtClean="0"/>
              <a:t>Takeover of the value-based management of Company A</a:t>
            </a:r>
          </a:p>
          <a:p>
            <a:pPr lvl="2"/>
            <a:r>
              <a:rPr lang="en-US" dirty="0" smtClean="0"/>
              <a:t>Takeover of the monthly forecasts of Company B</a:t>
            </a:r>
            <a:endParaRPr lang="en-US" dirty="0"/>
          </a:p>
        </p:txBody>
      </p:sp>
      <p:sp>
        <p:nvSpPr>
          <p:cNvPr id="4" name="Titel 3"/>
          <p:cNvSpPr>
            <a:spLocks noGrp="1"/>
          </p:cNvSpPr>
          <p:nvPr>
            <p:ph type="title"/>
          </p:nvPr>
        </p:nvSpPr>
        <p:spPr/>
        <p:txBody>
          <a:bodyPr/>
          <a:lstStyle/>
          <a:p>
            <a:r>
              <a:rPr lang="en-US" dirty="0" smtClean="0"/>
              <a:t>3. How are the process organization and core processes currently set up and how will they be in the target organization? (2/2)</a:t>
            </a:r>
            <a:endParaRPr lang="en-US" dirty="0"/>
          </a:p>
        </p:txBody>
      </p:sp>
      <p:sp>
        <p:nvSpPr>
          <p:cNvPr id="3" name="Textplatzhalter 2"/>
          <p:cNvSpPr>
            <a:spLocks noGrp="1"/>
          </p:cNvSpPr>
          <p:nvPr>
            <p:ph type="body" sz="quarter" idx="12"/>
          </p:nvPr>
        </p:nvSpPr>
        <p:spPr/>
        <p:txBody>
          <a:bodyPr/>
          <a:lstStyle/>
          <a:p>
            <a:r>
              <a:rPr lang="en-US" dirty="0" smtClean="0"/>
              <a:t>Target Operating Model</a:t>
            </a:r>
            <a:endParaRPr lang="en-US" dirty="0"/>
          </a:p>
        </p:txBody>
      </p:sp>
      <p:sp>
        <p:nvSpPr>
          <p:cNvPr id="57" name="Rechteck 18"/>
          <p:cNvSpPr/>
          <p:nvPr/>
        </p:nvSpPr>
        <p:spPr>
          <a:xfrm>
            <a:off x="2620108" y="1430603"/>
            <a:ext cx="6796942" cy="269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en-US" sz="900" b="1" cap="all" dirty="0" smtClean="0"/>
              <a:t>Step 4</a:t>
            </a:r>
            <a:r>
              <a:rPr lang="en-US" sz="900" b="1" dirty="0" smtClean="0"/>
              <a:t>: Presentation of the most important current and future core processes - Example Controlling</a:t>
            </a:r>
            <a:endParaRPr lang="en-US" sz="900" b="1" dirty="0"/>
          </a:p>
        </p:txBody>
      </p:sp>
      <p:sp>
        <p:nvSpPr>
          <p:cNvPr id="58" name="Rechteck 18"/>
          <p:cNvSpPr/>
          <p:nvPr/>
        </p:nvSpPr>
        <p:spPr>
          <a:xfrm>
            <a:off x="2459540" y="1430603"/>
            <a:ext cx="180000" cy="2696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endParaRPr lang="en-US" sz="900" b="1" dirty="0"/>
          </a:p>
        </p:txBody>
      </p:sp>
      <p:graphicFrame>
        <p:nvGraphicFramePr>
          <p:cNvPr id="13" name="Group 56"/>
          <p:cNvGraphicFramePr>
            <a:graphicFrameLocks/>
          </p:cNvGraphicFramePr>
          <p:nvPr>
            <p:extLst>
              <p:ext uri="{D42A27DB-BD31-4B8C-83A1-F6EECF244321}">
                <p14:modId xmlns:p14="http://schemas.microsoft.com/office/powerpoint/2010/main" val="1097868085"/>
              </p:ext>
            </p:extLst>
          </p:nvPr>
        </p:nvGraphicFramePr>
        <p:xfrm>
          <a:off x="2456715" y="1754007"/>
          <a:ext cx="6953269" cy="4287376"/>
        </p:xfrm>
        <a:graphic>
          <a:graphicData uri="http://schemas.openxmlformats.org/drawingml/2006/table">
            <a:tbl>
              <a:tblPr/>
              <a:tblGrid>
                <a:gridCol w="761269"/>
                <a:gridCol w="1170000"/>
                <a:gridCol w="1170000"/>
                <a:gridCol w="1332000"/>
                <a:gridCol w="360000"/>
                <a:gridCol w="360000"/>
                <a:gridCol w="1440000"/>
                <a:gridCol w="360000"/>
              </a:tblGrid>
              <a:tr h="190036">
                <a:tc gridSpan="8">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l"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bg1"/>
                          </a:solidFill>
                          <a:effectLst/>
                          <a:latin typeface="Arial" pitchFamily="34" charset="0"/>
                          <a:ea typeface="SimSun" pitchFamily="2" charset="-122"/>
                        </a:rPr>
                        <a:t>Function/work stream – Finance – Controlling </a:t>
                      </a:r>
                    </a:p>
                  </a:txBody>
                  <a:tcPr marL="36000" marR="36000" marT="36000" marB="3600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90036">
                <a:tc rowSpan="2">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endParaRPr kumimoji="0" lang="en-US" sz="800" b="0" i="0" u="none" strike="noStrike" cap="none" normalizeH="0" baseline="0" noProof="0" dirty="0" smtClean="0">
                        <a:ln>
                          <a:noFill/>
                        </a:ln>
                        <a:solidFill>
                          <a:schemeClr val="tx1"/>
                        </a:solidFill>
                        <a:effectLst/>
                        <a:latin typeface="Arial" pitchFamily="34" charset="0"/>
                        <a:ea typeface="SimSun" pitchFamily="2" charset="-122"/>
                      </a:endParaRP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accent1"/>
                    </a:solidFill>
                  </a:tcPr>
                </a:tc>
                <a:tc gridSpan="2">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bg1"/>
                          </a:solidFill>
                          <a:effectLst/>
                          <a:latin typeface="Arial" pitchFamily="34" charset="0"/>
                          <a:ea typeface="SimSun" pitchFamily="2" charset="-122"/>
                        </a:rPr>
                        <a:t>“As - is” Operating Model</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accent1"/>
                    </a:solidFill>
                  </a:tcPr>
                </a:tc>
                <a:tc hMerge="1">
                  <a:txBody>
                    <a:bodyPr/>
                    <a:lstStyle/>
                    <a:p>
                      <a:pPr marL="0" marR="0" lvl="0" indent="0" algn="ctr" defTabSz="1019175" rtl="0" eaLnBrk="0" fontAlgn="base" latinLnBrk="0" hangingPunct="0">
                        <a:lnSpc>
                          <a:spcPct val="100000"/>
                        </a:lnSpc>
                        <a:spcBef>
                          <a:spcPct val="20000"/>
                        </a:spcBef>
                        <a:spcAft>
                          <a:spcPct val="0"/>
                        </a:spcAft>
                        <a:buClrTx/>
                        <a:buSzPct val="120000"/>
                        <a:buFontTx/>
                        <a:buNone/>
                        <a:tabLst/>
                      </a:pPr>
                      <a:endParaRPr kumimoji="0" lang="en-GB" sz="900" b="0" i="0" u="none" strike="noStrike" cap="none" normalizeH="0" baseline="0" dirty="0" smtClean="0">
                        <a:ln>
                          <a:noFill/>
                        </a:ln>
                        <a:solidFill>
                          <a:schemeClr val="bg1"/>
                        </a:solidFill>
                        <a:effectLst/>
                        <a:latin typeface="Arial" pitchFamily="34" charset="0"/>
                        <a:ea typeface="SimSun" pitchFamily="2" charset="-122"/>
                      </a:endParaRPr>
                    </a:p>
                  </a:txBody>
                  <a:tcPr marL="78237" marR="78237" marT="41459" marB="41459" horzOverflow="overflow">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a:noFill/>
                    </a:lnTlToBr>
                    <a:lnBlToTr>
                      <a:noFill/>
                    </a:lnBlToTr>
                    <a:solidFill>
                      <a:schemeClr val="bg2"/>
                    </a:solidFill>
                  </a:tcPr>
                </a:tc>
                <a:tc gridSpan="3">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bg1"/>
                          </a:solidFill>
                          <a:effectLst/>
                          <a:latin typeface="Arial" pitchFamily="34" charset="0"/>
                          <a:ea typeface="SimSun" pitchFamily="2" charset="-122"/>
                        </a:rPr>
                        <a:t>Interim Operating Model</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accent1"/>
                    </a:solidFill>
                  </a:tcPr>
                </a:tc>
                <a:tc hMerge="1">
                  <a:txBody>
                    <a:bodyPr/>
                    <a:lstStyle/>
                    <a:p>
                      <a:endParaRPr lang="en-GB"/>
                    </a:p>
                  </a:txBody>
                  <a:tcPr/>
                </a:tc>
                <a:tc hMerge="1">
                  <a:txBody>
                    <a:bodyPr/>
                    <a:lstStyle/>
                    <a:p>
                      <a:endParaRPr lang="en-GB"/>
                    </a:p>
                  </a:txBody>
                  <a:tcPr/>
                </a:tc>
                <a:tc gridSpan="2">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bg1"/>
                          </a:solidFill>
                          <a:effectLst/>
                          <a:latin typeface="Arial" pitchFamily="34" charset="0"/>
                          <a:ea typeface="SimSun" pitchFamily="2" charset="-122"/>
                        </a:rPr>
                        <a:t>Target Operating Model</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accent1"/>
                    </a:solidFill>
                  </a:tcPr>
                </a:tc>
                <a:tc hMerge="1">
                  <a:txBody>
                    <a:bodyPr/>
                    <a:lstStyle/>
                    <a:p>
                      <a:endParaRPr lang="en-GB"/>
                    </a:p>
                  </a:txBody>
                  <a:tcPr/>
                </a:tc>
              </a:tr>
              <a:tr h="333409">
                <a:tc vMerge="1">
                  <a:txBody>
                    <a:bodyPr/>
                    <a:lstStyle/>
                    <a:p>
                      <a:endParaRPr lang="en-GB"/>
                    </a:p>
                  </a:txBody>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Description </a:t>
                      </a:r>
                    </a:p>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Company A</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Description </a:t>
                      </a:r>
                    </a:p>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Company B</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Description </a:t>
                      </a:r>
                    </a:p>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Company A+B</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Date from</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Date </a:t>
                      </a:r>
                      <a:br>
                        <a:rPr kumimoji="0" lang="en-US" sz="800" b="1" i="0" u="none" strike="noStrike" cap="none" normalizeH="0" baseline="0" noProof="0" dirty="0" smtClean="0">
                          <a:ln>
                            <a:noFill/>
                          </a:ln>
                          <a:solidFill>
                            <a:schemeClr val="accent1"/>
                          </a:solidFill>
                          <a:effectLst/>
                          <a:latin typeface="Arial" pitchFamily="34" charset="0"/>
                          <a:ea typeface="SimSun" pitchFamily="2" charset="-122"/>
                        </a:rPr>
                      </a:b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to</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Description </a:t>
                      </a:r>
                    </a:p>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Company A+B</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Date from</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r h="3559312">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l"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tx2"/>
                          </a:solidFill>
                          <a:effectLst/>
                          <a:latin typeface="Arial" pitchFamily="34" charset="0"/>
                          <a:ea typeface="SimSun" pitchFamily="2" charset="-122"/>
                        </a:rPr>
                        <a:t>Process (how?)</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Steering concept is orientated to product areas and products</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1 Annual plan, four forecasts (in annual buckets)</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Focus on planning data (basis for incentive measurement)</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Project review process exists based on defined guideline</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Focused on sales and profit</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Uses resale and cost plus transfer pricing methods</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pPr>
                      <a:endParaRPr kumimoji="0" lang="en-US" sz="800" b="0" i="0" u="none" strike="noStrike" kern="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Steering concept is orientated to regions</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1 Annual plan, 12 outlooks (in monthly buckets)</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Focus on outlook data (basis for incentive measurement)</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Weekly leadership team project review for projects bigger than 100 TUSD</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Company B is focused on cash flows in addition to sales and profit</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Enable Company B steering on product or customer level</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Maintain status quo for the annual plan and forecast method</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Continue with focus on both data approaches</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Continue weekly leadership team project review for projects bigger than 100 TUSD</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Focuses on sales and profit and uses Company A value based management concept</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Start with status quo regarding transfer pricing</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Cross selling between Company A and B must be possible</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Steering on products, customers and regions</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Implement 12 months outlook process</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Alignment between focus (i.e. on planning data) and incentive</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Continue weekly leadership team project review for projects bigger than 100 TUSD in compliance with the guidelines of Company A</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Focus on sales and profit and use of Company A’s values based management concept</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Compliant transfer pricing methods implemented</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Product sales independent from locations</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0396318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Core Statements:</a:t>
            </a:r>
          </a:p>
          <a:p>
            <a:pPr lvl="2"/>
            <a:r>
              <a:rPr lang="en-US" dirty="0" smtClean="0"/>
              <a:t>Creation of interfaces between the different systems as needed</a:t>
            </a:r>
          </a:p>
          <a:p>
            <a:pPr lvl="2"/>
            <a:r>
              <a:rPr lang="en-US" dirty="0" smtClean="0"/>
              <a:t>Variety of the CAM systems is significantly reduced</a:t>
            </a:r>
            <a:endParaRPr lang="en-US" dirty="0"/>
          </a:p>
        </p:txBody>
      </p:sp>
      <p:sp>
        <p:nvSpPr>
          <p:cNvPr id="4" name="Titel 3"/>
          <p:cNvSpPr>
            <a:spLocks noGrp="1"/>
          </p:cNvSpPr>
          <p:nvPr>
            <p:ph type="title"/>
          </p:nvPr>
        </p:nvSpPr>
        <p:spPr/>
        <p:txBody>
          <a:bodyPr/>
          <a:lstStyle/>
          <a:p>
            <a:r>
              <a:rPr lang="en-US" dirty="0" smtClean="0"/>
              <a:t>4. What technologies/systems are currently used and will be required in future?</a:t>
            </a:r>
            <a:endParaRPr lang="en-US" dirty="0"/>
          </a:p>
        </p:txBody>
      </p:sp>
      <p:sp>
        <p:nvSpPr>
          <p:cNvPr id="3" name="Textplatzhalter 2"/>
          <p:cNvSpPr>
            <a:spLocks noGrp="1"/>
          </p:cNvSpPr>
          <p:nvPr>
            <p:ph type="body" sz="quarter" idx="12"/>
          </p:nvPr>
        </p:nvSpPr>
        <p:spPr/>
        <p:txBody>
          <a:bodyPr/>
          <a:lstStyle/>
          <a:p>
            <a:r>
              <a:rPr lang="en-US" dirty="0" smtClean="0"/>
              <a:t>Target Operating Model</a:t>
            </a:r>
            <a:endParaRPr lang="en-US" dirty="0"/>
          </a:p>
        </p:txBody>
      </p:sp>
      <p:sp>
        <p:nvSpPr>
          <p:cNvPr id="57" name="Rechteck 18"/>
          <p:cNvSpPr/>
          <p:nvPr/>
        </p:nvSpPr>
        <p:spPr>
          <a:xfrm>
            <a:off x="2620108" y="1430603"/>
            <a:ext cx="6796942" cy="269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en-US" sz="900" b="1" cap="all" dirty="0" smtClean="0"/>
              <a:t>Step 5</a:t>
            </a:r>
            <a:r>
              <a:rPr lang="en-US" sz="900" b="1" dirty="0" smtClean="0"/>
              <a:t>: Presentation of the most important current and future technologies and systems - Example Manufacturing</a:t>
            </a:r>
            <a:endParaRPr lang="en-US" sz="900" b="1" dirty="0"/>
          </a:p>
        </p:txBody>
      </p:sp>
      <p:sp>
        <p:nvSpPr>
          <p:cNvPr id="58" name="Rechteck 18"/>
          <p:cNvSpPr/>
          <p:nvPr/>
        </p:nvSpPr>
        <p:spPr>
          <a:xfrm>
            <a:off x="2459540" y="1430603"/>
            <a:ext cx="180000" cy="2696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endParaRPr lang="en-US" sz="900" b="1" dirty="0"/>
          </a:p>
        </p:txBody>
      </p:sp>
      <p:graphicFrame>
        <p:nvGraphicFramePr>
          <p:cNvPr id="13" name="Group 56"/>
          <p:cNvGraphicFramePr>
            <a:graphicFrameLocks/>
          </p:cNvGraphicFramePr>
          <p:nvPr>
            <p:extLst>
              <p:ext uri="{D42A27DB-BD31-4B8C-83A1-F6EECF244321}">
                <p14:modId xmlns:p14="http://schemas.microsoft.com/office/powerpoint/2010/main" val="310204151"/>
              </p:ext>
            </p:extLst>
          </p:nvPr>
        </p:nvGraphicFramePr>
        <p:xfrm>
          <a:off x="2456715" y="1754007"/>
          <a:ext cx="6953269" cy="4287376"/>
        </p:xfrm>
        <a:graphic>
          <a:graphicData uri="http://schemas.openxmlformats.org/drawingml/2006/table">
            <a:tbl>
              <a:tblPr/>
              <a:tblGrid>
                <a:gridCol w="761269"/>
                <a:gridCol w="1170000"/>
                <a:gridCol w="1170000"/>
                <a:gridCol w="1332000"/>
                <a:gridCol w="360000"/>
                <a:gridCol w="360000"/>
                <a:gridCol w="1440000"/>
                <a:gridCol w="360000"/>
              </a:tblGrid>
              <a:tr h="190036">
                <a:tc gridSpan="8">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l"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bg1"/>
                          </a:solidFill>
                          <a:effectLst/>
                          <a:latin typeface="Arial" pitchFamily="34" charset="0"/>
                          <a:ea typeface="SimSun" pitchFamily="2" charset="-122"/>
                        </a:rPr>
                        <a:t>Function/work stream – Manufacturing</a:t>
                      </a:r>
                    </a:p>
                  </a:txBody>
                  <a:tcPr marL="36000" marR="36000" marT="36000" marB="3600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90036">
                <a:tc rowSpan="2">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endParaRPr kumimoji="0" lang="en-US" sz="800" b="0" i="0" u="none" strike="noStrike" cap="none" normalizeH="0" baseline="0" noProof="0" dirty="0" smtClean="0">
                        <a:ln>
                          <a:noFill/>
                        </a:ln>
                        <a:solidFill>
                          <a:schemeClr val="tx1"/>
                        </a:solidFill>
                        <a:effectLst/>
                        <a:latin typeface="Arial" pitchFamily="34" charset="0"/>
                        <a:ea typeface="SimSun" pitchFamily="2" charset="-122"/>
                      </a:endParaRP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accent1"/>
                    </a:solidFill>
                  </a:tcPr>
                </a:tc>
                <a:tc gridSpan="2">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bg1"/>
                          </a:solidFill>
                          <a:effectLst/>
                          <a:latin typeface="Arial" pitchFamily="34" charset="0"/>
                          <a:ea typeface="SimSun" pitchFamily="2" charset="-122"/>
                        </a:rPr>
                        <a:t>“As - is” Operating Model</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accent1"/>
                    </a:solidFill>
                  </a:tcPr>
                </a:tc>
                <a:tc hMerge="1">
                  <a:txBody>
                    <a:bodyPr/>
                    <a:lstStyle/>
                    <a:p>
                      <a:pPr marL="0" marR="0" lvl="0" indent="0" algn="ctr" defTabSz="1019175" rtl="0" eaLnBrk="0" fontAlgn="base" latinLnBrk="0" hangingPunct="0">
                        <a:lnSpc>
                          <a:spcPct val="100000"/>
                        </a:lnSpc>
                        <a:spcBef>
                          <a:spcPct val="20000"/>
                        </a:spcBef>
                        <a:spcAft>
                          <a:spcPct val="0"/>
                        </a:spcAft>
                        <a:buClrTx/>
                        <a:buSzPct val="120000"/>
                        <a:buFontTx/>
                        <a:buNone/>
                        <a:tabLst/>
                      </a:pPr>
                      <a:endParaRPr kumimoji="0" lang="en-GB" sz="900" b="0" i="0" u="none" strike="noStrike" cap="none" normalizeH="0" baseline="0" dirty="0" smtClean="0">
                        <a:ln>
                          <a:noFill/>
                        </a:ln>
                        <a:solidFill>
                          <a:schemeClr val="bg1"/>
                        </a:solidFill>
                        <a:effectLst/>
                        <a:latin typeface="Arial" pitchFamily="34" charset="0"/>
                        <a:ea typeface="SimSun" pitchFamily="2" charset="-122"/>
                      </a:endParaRPr>
                    </a:p>
                  </a:txBody>
                  <a:tcPr marL="78237" marR="78237" marT="41459" marB="41459" horzOverflow="overflow">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a:noFill/>
                    </a:lnTlToBr>
                    <a:lnBlToTr>
                      <a:noFill/>
                    </a:lnBlToTr>
                    <a:solidFill>
                      <a:schemeClr val="bg2"/>
                    </a:solidFill>
                  </a:tcPr>
                </a:tc>
                <a:tc gridSpan="3">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bg1"/>
                          </a:solidFill>
                          <a:effectLst/>
                          <a:latin typeface="Arial" pitchFamily="34" charset="0"/>
                          <a:ea typeface="SimSun" pitchFamily="2" charset="-122"/>
                        </a:rPr>
                        <a:t>Interim Operating Model</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accent1"/>
                    </a:solidFill>
                  </a:tcPr>
                </a:tc>
                <a:tc hMerge="1">
                  <a:txBody>
                    <a:bodyPr/>
                    <a:lstStyle/>
                    <a:p>
                      <a:endParaRPr lang="en-GB"/>
                    </a:p>
                  </a:txBody>
                  <a:tcPr/>
                </a:tc>
                <a:tc hMerge="1">
                  <a:txBody>
                    <a:bodyPr/>
                    <a:lstStyle/>
                    <a:p>
                      <a:endParaRPr lang="en-GB"/>
                    </a:p>
                  </a:txBody>
                  <a:tcPr/>
                </a:tc>
                <a:tc gridSpan="2">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bg1"/>
                          </a:solidFill>
                          <a:effectLst/>
                          <a:latin typeface="Arial" pitchFamily="34" charset="0"/>
                          <a:ea typeface="SimSun" pitchFamily="2" charset="-122"/>
                        </a:rPr>
                        <a:t>Target Operating Model</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accent1"/>
                    </a:solidFill>
                  </a:tcPr>
                </a:tc>
                <a:tc hMerge="1">
                  <a:txBody>
                    <a:bodyPr/>
                    <a:lstStyle/>
                    <a:p>
                      <a:endParaRPr lang="en-GB"/>
                    </a:p>
                  </a:txBody>
                  <a:tcPr/>
                </a:tc>
              </a:tr>
              <a:tr h="333409">
                <a:tc vMerge="1">
                  <a:txBody>
                    <a:bodyPr/>
                    <a:lstStyle/>
                    <a:p>
                      <a:endParaRPr lang="en-GB"/>
                    </a:p>
                  </a:txBody>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Description </a:t>
                      </a:r>
                    </a:p>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Company A</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Description </a:t>
                      </a:r>
                    </a:p>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Company B</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Description </a:t>
                      </a:r>
                    </a:p>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Company A+B</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Date from</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Date </a:t>
                      </a:r>
                      <a:br>
                        <a:rPr kumimoji="0" lang="en-US" sz="800" b="1" i="0" u="none" strike="noStrike" cap="none" normalizeH="0" baseline="0" noProof="0" dirty="0" smtClean="0">
                          <a:ln>
                            <a:noFill/>
                          </a:ln>
                          <a:solidFill>
                            <a:schemeClr val="accent1"/>
                          </a:solidFill>
                          <a:effectLst/>
                          <a:latin typeface="Arial" pitchFamily="34" charset="0"/>
                          <a:ea typeface="SimSun" pitchFamily="2" charset="-122"/>
                        </a:rPr>
                      </a:b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to</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Description </a:t>
                      </a:r>
                    </a:p>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Company A+B</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Date from</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r h="3559312">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l"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tx2"/>
                          </a:solidFill>
                          <a:effectLst/>
                          <a:latin typeface="Arial" pitchFamily="34" charset="0"/>
                          <a:ea typeface="SimSun" pitchFamily="2" charset="-122"/>
                        </a:rPr>
                        <a:t>IT (HW) &amp; </a:t>
                      </a:r>
                      <a:br>
                        <a:rPr kumimoji="0" lang="en-US" sz="800" b="1" i="0" u="none" strike="noStrike" cap="none" normalizeH="0" baseline="0" noProof="0" dirty="0" smtClean="0">
                          <a:ln>
                            <a:noFill/>
                          </a:ln>
                          <a:solidFill>
                            <a:schemeClr val="tx2"/>
                          </a:solidFill>
                          <a:effectLst/>
                          <a:latin typeface="Arial" pitchFamily="34" charset="0"/>
                          <a:ea typeface="SimSun" pitchFamily="2" charset="-122"/>
                        </a:rPr>
                      </a:br>
                      <a:r>
                        <a:rPr kumimoji="0" lang="en-US" sz="800" b="1" i="0" u="none" strike="noStrike" cap="none" normalizeH="0" baseline="0" noProof="0" dirty="0" smtClean="0">
                          <a:ln>
                            <a:noFill/>
                          </a:ln>
                          <a:solidFill>
                            <a:schemeClr val="tx2"/>
                          </a:solidFill>
                          <a:effectLst/>
                          <a:latin typeface="Arial" pitchFamily="34" charset="0"/>
                          <a:ea typeface="SimSun" pitchFamily="2" charset="-122"/>
                        </a:rPr>
                        <a:t>IS (SW)</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UG - NX</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UG - NX CAM module</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Team center (Engineering / CAM department)</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err="1" smtClean="0">
                          <a:ln>
                            <a:noFill/>
                          </a:ln>
                          <a:solidFill>
                            <a:schemeClr val="tx1"/>
                          </a:solidFill>
                          <a:effectLst/>
                          <a:latin typeface="Arial" pitchFamily="34" charset="0"/>
                          <a:ea typeface="SimSun" pitchFamily="2" charset="-122"/>
                          <a:cs typeface="+mn-cs"/>
                        </a:rPr>
                        <a:t>Vericut</a:t>
                      </a: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err="1" smtClean="0">
                          <a:ln>
                            <a:noFill/>
                          </a:ln>
                          <a:solidFill>
                            <a:schemeClr val="tx1"/>
                          </a:solidFill>
                          <a:effectLst/>
                          <a:latin typeface="Arial" pitchFamily="34" charset="0"/>
                          <a:ea typeface="SimSun" pitchFamily="2" charset="-122"/>
                          <a:cs typeface="+mn-cs"/>
                        </a:rPr>
                        <a:t>Delcam</a:t>
                      </a: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 </a:t>
                      </a:r>
                      <a:r>
                        <a:rPr kumimoji="0" lang="en-US" sz="800" b="0" i="0" u="none" strike="noStrike" kern="1200" cap="none" normalizeH="0" baseline="0" noProof="0" dirty="0" err="1" smtClean="0">
                          <a:ln>
                            <a:noFill/>
                          </a:ln>
                          <a:solidFill>
                            <a:schemeClr val="tx1"/>
                          </a:solidFill>
                          <a:effectLst/>
                          <a:latin typeface="Arial" pitchFamily="34" charset="0"/>
                          <a:ea typeface="SimSun" pitchFamily="2" charset="-122"/>
                          <a:cs typeface="+mn-cs"/>
                        </a:rPr>
                        <a:t>Powermill</a:t>
                      </a: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Zeiss Calypso</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Baan</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OFS (Time Management)</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SharePoint</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Business Objects</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MS Office (Measuring Reports) </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pPr>
                      <a:endParaRPr kumimoji="0" lang="en-US" sz="800" b="0" i="0" u="none" strike="noStrike" kern="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CAD: - </a:t>
                      </a:r>
                      <a:r>
                        <a:rPr kumimoji="0" lang="en-US" sz="800" b="0" i="0" u="none" strike="noStrike" kern="1200" cap="none" normalizeH="0" baseline="0" noProof="0" dirty="0" err="1" smtClean="0">
                          <a:ln>
                            <a:noFill/>
                          </a:ln>
                          <a:solidFill>
                            <a:schemeClr val="tx1"/>
                          </a:solidFill>
                          <a:effectLst/>
                          <a:latin typeface="Arial" pitchFamily="34" charset="0"/>
                          <a:ea typeface="SimSun" pitchFamily="2" charset="-122"/>
                          <a:cs typeface="+mn-cs"/>
                        </a:rPr>
                        <a:t>ProE</a:t>
                      </a: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p>
                      <a:pPr marL="324000" marR="0" lvl="0" indent="-144000" algn="l" defTabSz="1019175" rtl="0" eaLnBrk="0" fontAlgn="base" latinLnBrk="0" hangingPunct="0">
                        <a:lnSpc>
                          <a:spcPct val="100000"/>
                        </a:lnSpc>
                        <a:spcBef>
                          <a:spcPct val="20000"/>
                        </a:spcBef>
                        <a:spcAft>
                          <a:spcPct val="0"/>
                        </a:spcAft>
                        <a:buClr>
                          <a:schemeClr val="tx1"/>
                        </a:buClr>
                        <a:buSzPct val="100000"/>
                        <a:buFont typeface="Arial" panose="020B0604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Elite (viewer)</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CAM: - </a:t>
                      </a:r>
                      <a:r>
                        <a:rPr kumimoji="0" lang="en-US" sz="800" b="0" i="0" u="none" strike="noStrike" kern="1200" cap="none" normalizeH="0" baseline="0" noProof="0" dirty="0" err="1" smtClean="0">
                          <a:ln>
                            <a:noFill/>
                          </a:ln>
                          <a:solidFill>
                            <a:schemeClr val="tx1"/>
                          </a:solidFill>
                          <a:effectLst/>
                          <a:latin typeface="Arial" pitchFamily="34" charset="0"/>
                          <a:ea typeface="SimSun" pitchFamily="2" charset="-122"/>
                          <a:cs typeface="+mn-cs"/>
                        </a:rPr>
                        <a:t>Tebis</a:t>
                      </a: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p>
                      <a:pPr marL="324000" marR="0" lvl="0" indent="-144000" algn="l" defTabSz="1019175" rtl="0" eaLnBrk="0" fontAlgn="base" latinLnBrk="0" hangingPunct="0">
                        <a:lnSpc>
                          <a:spcPct val="100000"/>
                        </a:lnSpc>
                        <a:spcBef>
                          <a:spcPct val="20000"/>
                        </a:spcBef>
                        <a:spcAft>
                          <a:spcPct val="0"/>
                        </a:spcAft>
                        <a:buClr>
                          <a:schemeClr val="tx1"/>
                        </a:buClr>
                        <a:buSzPct val="100000"/>
                        <a:buFont typeface="Arial" panose="020B0604020202020204" pitchFamily="34" charset="0"/>
                        <a:buChar char="-"/>
                        <a:tabLst/>
                        <a:defRPr/>
                      </a:pPr>
                      <a:r>
                        <a:rPr kumimoji="0" lang="en-US" sz="800" b="0" i="0" u="none" strike="noStrike" kern="1200" cap="none" normalizeH="0" baseline="0" noProof="0" dirty="0" err="1" smtClean="0">
                          <a:ln>
                            <a:noFill/>
                          </a:ln>
                          <a:solidFill>
                            <a:schemeClr val="tx1"/>
                          </a:solidFill>
                          <a:effectLst/>
                          <a:latin typeface="Arial" pitchFamily="34" charset="0"/>
                          <a:ea typeface="SimSun" pitchFamily="2" charset="-122"/>
                          <a:cs typeface="+mn-cs"/>
                        </a:rPr>
                        <a:t>Alphacam</a:t>
                      </a: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p>
                      <a:pPr marL="324000" marR="0" lvl="0" indent="-144000" algn="l" defTabSz="1019175" rtl="0" eaLnBrk="0" fontAlgn="base" latinLnBrk="0" hangingPunct="0">
                        <a:lnSpc>
                          <a:spcPct val="100000"/>
                        </a:lnSpc>
                        <a:spcBef>
                          <a:spcPct val="20000"/>
                        </a:spcBef>
                        <a:spcAft>
                          <a:spcPct val="0"/>
                        </a:spcAft>
                        <a:buClr>
                          <a:schemeClr val="tx1"/>
                        </a:buClr>
                        <a:buSzPct val="100000"/>
                        <a:buFont typeface="Arial" panose="020B0604020202020204" pitchFamily="34" charset="0"/>
                        <a:buChar char="-"/>
                        <a:tabLst/>
                        <a:defRPr/>
                      </a:pPr>
                      <a:r>
                        <a:rPr kumimoji="0" lang="en-US" sz="800" b="0" i="0" u="none" strike="noStrike" kern="1200" cap="none" normalizeH="0" baseline="0" noProof="0" dirty="0" err="1" smtClean="0">
                          <a:ln>
                            <a:noFill/>
                          </a:ln>
                          <a:solidFill>
                            <a:schemeClr val="tx1"/>
                          </a:solidFill>
                          <a:effectLst/>
                          <a:latin typeface="Arial" pitchFamily="34" charset="0"/>
                          <a:ea typeface="SimSun" pitchFamily="2" charset="-122"/>
                          <a:cs typeface="+mn-cs"/>
                        </a:rPr>
                        <a:t>Powermill</a:t>
                      </a: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 (</a:t>
                      </a:r>
                      <a:r>
                        <a:rPr kumimoji="0" lang="en-US" sz="800" b="0" i="0" u="none" strike="noStrike" kern="1200" cap="none" normalizeH="0" baseline="0" noProof="0" dirty="0" err="1" smtClean="0">
                          <a:ln>
                            <a:noFill/>
                          </a:ln>
                          <a:solidFill>
                            <a:schemeClr val="tx1"/>
                          </a:solidFill>
                          <a:effectLst/>
                          <a:latin typeface="Arial" pitchFamily="34" charset="0"/>
                          <a:ea typeface="SimSun" pitchFamily="2" charset="-122"/>
                          <a:cs typeface="+mn-cs"/>
                        </a:rPr>
                        <a:t>Delcam</a:t>
                      </a: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p>
                      <a:pPr marL="324000" marR="0" lvl="0" indent="-144000" algn="l" defTabSz="1019175" rtl="0" eaLnBrk="0" fontAlgn="base" latinLnBrk="0" hangingPunct="0">
                        <a:lnSpc>
                          <a:spcPct val="100000"/>
                        </a:lnSpc>
                        <a:spcBef>
                          <a:spcPct val="20000"/>
                        </a:spcBef>
                        <a:spcAft>
                          <a:spcPct val="0"/>
                        </a:spcAft>
                        <a:buClr>
                          <a:schemeClr val="tx1"/>
                        </a:buClr>
                        <a:buSzPct val="100000"/>
                        <a:buFont typeface="Arial" panose="020B0604020202020204" pitchFamily="34" charset="0"/>
                        <a:buChar char="-"/>
                        <a:tabLst/>
                        <a:defRPr/>
                      </a:pPr>
                      <a:r>
                        <a:rPr kumimoji="0" lang="en-US" sz="800" b="0" i="0" u="none" strike="noStrike" kern="1200" cap="none" normalizeH="0" baseline="0" noProof="0" dirty="0" err="1" smtClean="0">
                          <a:ln>
                            <a:noFill/>
                          </a:ln>
                          <a:solidFill>
                            <a:schemeClr val="tx1"/>
                          </a:solidFill>
                          <a:effectLst/>
                          <a:latin typeface="Arial" pitchFamily="34" charset="0"/>
                          <a:ea typeface="SimSun" pitchFamily="2" charset="-122"/>
                          <a:cs typeface="+mn-cs"/>
                        </a:rPr>
                        <a:t>Powershape</a:t>
                      </a: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p>
                      <a:pPr marL="324000" marR="0" lvl="0" indent="-144000" algn="l" defTabSz="1019175" rtl="0" eaLnBrk="0" fontAlgn="base" latinLnBrk="0" hangingPunct="0">
                        <a:lnSpc>
                          <a:spcPct val="100000"/>
                        </a:lnSpc>
                        <a:spcBef>
                          <a:spcPct val="20000"/>
                        </a:spcBef>
                        <a:spcAft>
                          <a:spcPct val="0"/>
                        </a:spcAft>
                        <a:buClr>
                          <a:schemeClr val="tx1"/>
                        </a:buClr>
                        <a:buSzPct val="100000"/>
                        <a:buFont typeface="Arial" panose="020B0604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PEPS</a:t>
                      </a:r>
                    </a:p>
                    <a:p>
                      <a:pPr marL="324000" marR="0" lvl="0" indent="-144000" algn="l" defTabSz="1019175" rtl="0" eaLnBrk="0" fontAlgn="base" latinLnBrk="0" hangingPunct="0">
                        <a:lnSpc>
                          <a:spcPct val="100000"/>
                        </a:lnSpc>
                        <a:spcBef>
                          <a:spcPct val="20000"/>
                        </a:spcBef>
                        <a:spcAft>
                          <a:spcPct val="0"/>
                        </a:spcAft>
                        <a:buClr>
                          <a:schemeClr val="tx1"/>
                        </a:buClr>
                        <a:buSzPct val="100000"/>
                        <a:buFont typeface="Arial" panose="020B0604020202020204" pitchFamily="34" charset="0"/>
                        <a:buChar char="-"/>
                        <a:tabLst/>
                        <a:defRPr/>
                      </a:pPr>
                      <a:r>
                        <a:rPr kumimoji="0" lang="en-US" sz="800" b="0" i="0" u="none" strike="noStrike" kern="1200" cap="none" normalizeH="0" baseline="0" noProof="0" dirty="0" err="1" smtClean="0">
                          <a:ln>
                            <a:noFill/>
                          </a:ln>
                          <a:solidFill>
                            <a:schemeClr val="tx1"/>
                          </a:solidFill>
                          <a:effectLst/>
                          <a:latin typeface="Arial" pitchFamily="34" charset="0"/>
                          <a:ea typeface="SimSun" pitchFamily="2" charset="-122"/>
                          <a:cs typeface="+mn-cs"/>
                        </a:rPr>
                        <a:t>Korvik</a:t>
                      </a: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p>
                      <a:pPr marL="324000" marR="0" lvl="0" indent="-144000" algn="l" defTabSz="1019175" rtl="0" eaLnBrk="0" fontAlgn="base" latinLnBrk="0" hangingPunct="0">
                        <a:lnSpc>
                          <a:spcPct val="100000"/>
                        </a:lnSpc>
                        <a:spcBef>
                          <a:spcPct val="20000"/>
                        </a:spcBef>
                        <a:spcAft>
                          <a:spcPct val="0"/>
                        </a:spcAft>
                        <a:buClr>
                          <a:schemeClr val="tx1"/>
                        </a:buClr>
                        <a:buSzPct val="100000"/>
                        <a:buFont typeface="Arial" panose="020B0604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3D-Program (DMG)</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ERP </a:t>
                      </a:r>
                      <a:r>
                        <a:rPr kumimoji="0" lang="en-US" sz="800" b="0" i="0" u="none" strike="noStrike" kern="1200" cap="none" normalizeH="0" baseline="0" noProof="0" dirty="0" err="1" smtClean="0">
                          <a:ln>
                            <a:noFill/>
                          </a:ln>
                          <a:solidFill>
                            <a:schemeClr val="tx1"/>
                          </a:solidFill>
                          <a:effectLst/>
                          <a:latin typeface="Arial" pitchFamily="34" charset="0"/>
                          <a:ea typeface="SimSun" pitchFamily="2" charset="-122"/>
                          <a:cs typeface="+mn-cs"/>
                        </a:rPr>
                        <a:t>Workplan</a:t>
                      </a: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EAM Lotus Notes</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CAQ </a:t>
                      </a:r>
                      <a:r>
                        <a:rPr kumimoji="0" lang="en-US" sz="800" b="0" i="0" u="none" strike="noStrike" kern="1200" cap="none" normalizeH="0" baseline="0" noProof="0" dirty="0" err="1" smtClean="0">
                          <a:ln>
                            <a:noFill/>
                          </a:ln>
                          <a:solidFill>
                            <a:schemeClr val="tx1"/>
                          </a:solidFill>
                          <a:effectLst/>
                          <a:latin typeface="Arial" pitchFamily="34" charset="0"/>
                          <a:ea typeface="SimSun" pitchFamily="2" charset="-122"/>
                          <a:cs typeface="+mn-cs"/>
                        </a:rPr>
                        <a:t>Babtec</a:t>
                      </a: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ZS Plan </a:t>
                      </a:r>
                      <a:r>
                        <a:rPr kumimoji="0" lang="en-US" sz="800" b="0" i="0" u="none" strike="noStrike" kern="1200" cap="none" normalizeH="0" baseline="0" noProof="0" dirty="0" err="1" smtClean="0">
                          <a:ln>
                            <a:noFill/>
                          </a:ln>
                          <a:solidFill>
                            <a:schemeClr val="tx1"/>
                          </a:solidFill>
                          <a:effectLst/>
                          <a:latin typeface="Arial" pitchFamily="34" charset="0"/>
                          <a:ea typeface="SimSun" pitchFamily="2" charset="-122"/>
                          <a:cs typeface="+mn-cs"/>
                        </a:rPr>
                        <a:t>Zwicker</a:t>
                      </a: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MES ZS Framework </a:t>
                      </a:r>
                      <a:r>
                        <a:rPr kumimoji="0" lang="en-US" sz="800" b="0" i="0" u="none" strike="noStrike" kern="1200" cap="none" normalizeH="0" baseline="0" noProof="0" dirty="0" err="1" smtClean="0">
                          <a:ln>
                            <a:noFill/>
                          </a:ln>
                          <a:solidFill>
                            <a:schemeClr val="tx1"/>
                          </a:solidFill>
                          <a:effectLst/>
                          <a:latin typeface="Arial" pitchFamily="34" charset="0"/>
                          <a:ea typeface="SimSun" pitchFamily="2" charset="-122"/>
                          <a:cs typeface="+mn-cs"/>
                        </a:rPr>
                        <a:t>Zwicker</a:t>
                      </a: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ZEISS measuring software Calypso</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EROWA presetting station</a:t>
                      </a:r>
                      <a:b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b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(“Q-</a:t>
                      </a:r>
                      <a:r>
                        <a:rPr kumimoji="0" lang="en-US" sz="800" b="0" i="0" u="none" strike="noStrike" kern="1200" cap="none" normalizeH="0" baseline="0" noProof="0" dirty="0" err="1" smtClean="0">
                          <a:ln>
                            <a:noFill/>
                          </a:ln>
                          <a:solidFill>
                            <a:schemeClr val="tx1"/>
                          </a:solidFill>
                          <a:effectLst/>
                          <a:latin typeface="Arial" pitchFamily="34" charset="0"/>
                          <a:ea typeface="SimSun" pitchFamily="2" charset="-122"/>
                          <a:cs typeface="+mn-cs"/>
                        </a:rPr>
                        <a:t>Messen</a:t>
                      </a: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See Target Operating Model</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If required and needed, system interfaces will be established, to ensure data transfer between the different systems.</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The variety of currently utilized CAM systems at KTW will be significantly reduced with the introduction of </a:t>
                      </a:r>
                      <a:r>
                        <a:rPr kumimoji="0" lang="en-US" sz="800" b="0" i="0" u="none" strike="noStrike" kern="1200" cap="none" normalizeH="0" baseline="0" noProof="0" dirty="0" err="1" smtClean="0">
                          <a:ln>
                            <a:noFill/>
                          </a:ln>
                          <a:solidFill>
                            <a:schemeClr val="tx1"/>
                          </a:solidFill>
                          <a:effectLst/>
                          <a:latin typeface="Arial" pitchFamily="34" charset="0"/>
                          <a:ea typeface="SimSun" pitchFamily="2" charset="-122"/>
                          <a:cs typeface="+mn-cs"/>
                        </a:rPr>
                        <a:t>Hypermill</a:t>
                      </a: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 for the programming of milling machines.</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err="1" smtClean="0">
                          <a:ln>
                            <a:noFill/>
                          </a:ln>
                          <a:solidFill>
                            <a:schemeClr val="tx1"/>
                          </a:solidFill>
                          <a:effectLst/>
                          <a:latin typeface="Arial" pitchFamily="34" charset="0"/>
                          <a:ea typeface="SimSun" pitchFamily="2" charset="-122"/>
                          <a:cs typeface="+mn-cs"/>
                        </a:rPr>
                        <a:t>TeamCenter</a:t>
                      </a: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 will be introduced to be the standard CAD/CAM data management system.</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Individual requirements still will be supported through adapted system solutions.</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0695879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Core Statements:</a:t>
            </a:r>
          </a:p>
          <a:p>
            <a:pPr lvl="2"/>
            <a:r>
              <a:rPr lang="en-US" dirty="0" smtClean="0"/>
              <a:t>Currently 1,000 and more contracts on both sides</a:t>
            </a:r>
          </a:p>
          <a:p>
            <a:pPr lvl="2"/>
            <a:r>
              <a:rPr lang="en-US" dirty="0" smtClean="0"/>
              <a:t>Analysis of the contract overlaps and renewal of critical contracts in the interim operating model</a:t>
            </a:r>
          </a:p>
          <a:p>
            <a:pPr lvl="2"/>
            <a:r>
              <a:rPr lang="en-US" dirty="0" smtClean="0"/>
              <a:t>New general terms and conditions negotiated in the target operating model</a:t>
            </a:r>
            <a:endParaRPr lang="en-US" dirty="0"/>
          </a:p>
        </p:txBody>
      </p:sp>
      <p:sp>
        <p:nvSpPr>
          <p:cNvPr id="4" name="Titel 3"/>
          <p:cNvSpPr>
            <a:spLocks noGrp="1"/>
          </p:cNvSpPr>
          <p:nvPr>
            <p:ph type="title"/>
          </p:nvPr>
        </p:nvSpPr>
        <p:spPr/>
        <p:txBody>
          <a:bodyPr/>
          <a:lstStyle/>
          <a:p>
            <a:r>
              <a:rPr lang="en-US" dirty="0" smtClean="0"/>
              <a:t>5. What important property rights and contracts currently exist and will be required in future? </a:t>
            </a:r>
            <a:endParaRPr lang="en-US" dirty="0"/>
          </a:p>
        </p:txBody>
      </p:sp>
      <p:sp>
        <p:nvSpPr>
          <p:cNvPr id="3" name="Textplatzhalter 2"/>
          <p:cNvSpPr>
            <a:spLocks noGrp="1"/>
          </p:cNvSpPr>
          <p:nvPr>
            <p:ph type="body" sz="quarter" idx="12"/>
          </p:nvPr>
        </p:nvSpPr>
        <p:spPr/>
        <p:txBody>
          <a:bodyPr/>
          <a:lstStyle/>
          <a:p>
            <a:r>
              <a:rPr lang="en-US" dirty="0" smtClean="0"/>
              <a:t>Target Operating Model</a:t>
            </a:r>
            <a:endParaRPr lang="en-US" dirty="0"/>
          </a:p>
        </p:txBody>
      </p:sp>
      <p:sp>
        <p:nvSpPr>
          <p:cNvPr id="57" name="Rechteck 18"/>
          <p:cNvSpPr/>
          <p:nvPr/>
        </p:nvSpPr>
        <p:spPr>
          <a:xfrm>
            <a:off x="2620108" y="1430603"/>
            <a:ext cx="6796942" cy="269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en-US" sz="900" b="1" cap="all" dirty="0" smtClean="0"/>
              <a:t>Step 6</a:t>
            </a:r>
            <a:r>
              <a:rPr lang="en-US" sz="900" b="1" dirty="0" smtClean="0"/>
              <a:t>: Presentation of the most important current and future property rights and contracts – Example Procurement</a:t>
            </a:r>
            <a:endParaRPr lang="en-US" sz="900" b="1" dirty="0"/>
          </a:p>
        </p:txBody>
      </p:sp>
      <p:sp>
        <p:nvSpPr>
          <p:cNvPr id="58" name="Rechteck 18"/>
          <p:cNvSpPr/>
          <p:nvPr/>
        </p:nvSpPr>
        <p:spPr>
          <a:xfrm>
            <a:off x="2459540" y="1430603"/>
            <a:ext cx="180000" cy="2696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endParaRPr lang="en-US" sz="900" b="1" dirty="0"/>
          </a:p>
        </p:txBody>
      </p:sp>
      <p:graphicFrame>
        <p:nvGraphicFramePr>
          <p:cNvPr id="13" name="Group 56"/>
          <p:cNvGraphicFramePr>
            <a:graphicFrameLocks/>
          </p:cNvGraphicFramePr>
          <p:nvPr>
            <p:extLst>
              <p:ext uri="{D42A27DB-BD31-4B8C-83A1-F6EECF244321}">
                <p14:modId xmlns:p14="http://schemas.microsoft.com/office/powerpoint/2010/main" val="2282408137"/>
              </p:ext>
            </p:extLst>
          </p:nvPr>
        </p:nvGraphicFramePr>
        <p:xfrm>
          <a:off x="2456715" y="1754007"/>
          <a:ext cx="6953269" cy="4287376"/>
        </p:xfrm>
        <a:graphic>
          <a:graphicData uri="http://schemas.openxmlformats.org/drawingml/2006/table">
            <a:tbl>
              <a:tblPr/>
              <a:tblGrid>
                <a:gridCol w="761269"/>
                <a:gridCol w="1170000"/>
                <a:gridCol w="1170000"/>
                <a:gridCol w="1332000"/>
                <a:gridCol w="360000"/>
                <a:gridCol w="360000"/>
                <a:gridCol w="1440000"/>
                <a:gridCol w="360000"/>
              </a:tblGrid>
              <a:tr h="190036">
                <a:tc gridSpan="8">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l"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bg1"/>
                          </a:solidFill>
                          <a:effectLst/>
                          <a:latin typeface="Arial" pitchFamily="34" charset="0"/>
                          <a:ea typeface="SimSun" pitchFamily="2" charset="-122"/>
                        </a:rPr>
                        <a:t>Function/work stream – Purchasing</a:t>
                      </a:r>
                    </a:p>
                  </a:txBody>
                  <a:tcPr marL="36000" marR="36000" marT="36000" marB="3600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90036">
                <a:tc rowSpan="2">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endParaRPr kumimoji="0" lang="en-US" sz="800" b="0" i="0" u="none" strike="noStrike" cap="none" normalizeH="0" baseline="0" noProof="0" dirty="0" smtClean="0">
                        <a:ln>
                          <a:noFill/>
                        </a:ln>
                        <a:solidFill>
                          <a:schemeClr val="tx1"/>
                        </a:solidFill>
                        <a:effectLst/>
                        <a:latin typeface="Arial" pitchFamily="34" charset="0"/>
                        <a:ea typeface="SimSun" pitchFamily="2" charset="-122"/>
                      </a:endParaRP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accent1"/>
                    </a:solidFill>
                  </a:tcPr>
                </a:tc>
                <a:tc gridSpan="2">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bg1"/>
                          </a:solidFill>
                          <a:effectLst/>
                          <a:latin typeface="Arial" pitchFamily="34" charset="0"/>
                          <a:ea typeface="SimSun" pitchFamily="2" charset="-122"/>
                        </a:rPr>
                        <a:t>“As - is” Operating Model</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accent1"/>
                    </a:solidFill>
                  </a:tcPr>
                </a:tc>
                <a:tc hMerge="1">
                  <a:txBody>
                    <a:bodyPr/>
                    <a:lstStyle/>
                    <a:p>
                      <a:pPr marL="0" marR="0" lvl="0" indent="0" algn="ctr" defTabSz="1019175" rtl="0" eaLnBrk="0" fontAlgn="base" latinLnBrk="0" hangingPunct="0">
                        <a:lnSpc>
                          <a:spcPct val="100000"/>
                        </a:lnSpc>
                        <a:spcBef>
                          <a:spcPct val="20000"/>
                        </a:spcBef>
                        <a:spcAft>
                          <a:spcPct val="0"/>
                        </a:spcAft>
                        <a:buClrTx/>
                        <a:buSzPct val="120000"/>
                        <a:buFontTx/>
                        <a:buNone/>
                        <a:tabLst/>
                      </a:pPr>
                      <a:endParaRPr kumimoji="0" lang="en-GB" sz="900" b="0" i="0" u="none" strike="noStrike" cap="none" normalizeH="0" baseline="0" dirty="0" smtClean="0">
                        <a:ln>
                          <a:noFill/>
                        </a:ln>
                        <a:solidFill>
                          <a:schemeClr val="bg1"/>
                        </a:solidFill>
                        <a:effectLst/>
                        <a:latin typeface="Arial" pitchFamily="34" charset="0"/>
                        <a:ea typeface="SimSun" pitchFamily="2" charset="-122"/>
                      </a:endParaRPr>
                    </a:p>
                  </a:txBody>
                  <a:tcPr marL="78237" marR="78237" marT="41459" marB="41459" horzOverflow="overflow">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a:noFill/>
                    </a:lnTlToBr>
                    <a:lnBlToTr>
                      <a:noFill/>
                    </a:lnBlToTr>
                    <a:solidFill>
                      <a:schemeClr val="bg2"/>
                    </a:solidFill>
                  </a:tcPr>
                </a:tc>
                <a:tc gridSpan="3">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bg1"/>
                          </a:solidFill>
                          <a:effectLst/>
                          <a:latin typeface="Arial" pitchFamily="34" charset="0"/>
                          <a:ea typeface="SimSun" pitchFamily="2" charset="-122"/>
                        </a:rPr>
                        <a:t>Interim Operating Model</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accent1"/>
                    </a:solidFill>
                  </a:tcPr>
                </a:tc>
                <a:tc hMerge="1">
                  <a:txBody>
                    <a:bodyPr/>
                    <a:lstStyle/>
                    <a:p>
                      <a:endParaRPr lang="en-GB"/>
                    </a:p>
                  </a:txBody>
                  <a:tcPr/>
                </a:tc>
                <a:tc hMerge="1">
                  <a:txBody>
                    <a:bodyPr/>
                    <a:lstStyle/>
                    <a:p>
                      <a:endParaRPr lang="en-GB"/>
                    </a:p>
                  </a:txBody>
                  <a:tcPr/>
                </a:tc>
                <a:tc gridSpan="2">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bg1"/>
                          </a:solidFill>
                          <a:effectLst/>
                          <a:latin typeface="Arial" pitchFamily="34" charset="0"/>
                          <a:ea typeface="SimSun" pitchFamily="2" charset="-122"/>
                        </a:rPr>
                        <a:t>Target Operating Model</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accent1"/>
                    </a:solidFill>
                  </a:tcPr>
                </a:tc>
                <a:tc hMerge="1">
                  <a:txBody>
                    <a:bodyPr/>
                    <a:lstStyle/>
                    <a:p>
                      <a:endParaRPr lang="en-GB"/>
                    </a:p>
                  </a:txBody>
                  <a:tcPr/>
                </a:tc>
              </a:tr>
              <a:tr h="333409">
                <a:tc vMerge="1">
                  <a:txBody>
                    <a:bodyPr/>
                    <a:lstStyle/>
                    <a:p>
                      <a:endParaRPr lang="en-GB"/>
                    </a:p>
                  </a:txBody>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Description </a:t>
                      </a:r>
                    </a:p>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Company A</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Description </a:t>
                      </a:r>
                    </a:p>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Company B</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Description </a:t>
                      </a:r>
                    </a:p>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Company A+B</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Date from</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Date </a:t>
                      </a:r>
                      <a:br>
                        <a:rPr kumimoji="0" lang="en-US" sz="800" b="1" i="0" u="none" strike="noStrike" cap="none" normalizeH="0" baseline="0" noProof="0" dirty="0" smtClean="0">
                          <a:ln>
                            <a:noFill/>
                          </a:ln>
                          <a:solidFill>
                            <a:schemeClr val="accent1"/>
                          </a:solidFill>
                          <a:effectLst/>
                          <a:latin typeface="Arial" pitchFamily="34" charset="0"/>
                          <a:ea typeface="SimSun" pitchFamily="2" charset="-122"/>
                        </a:rPr>
                      </a:b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to</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Description </a:t>
                      </a:r>
                    </a:p>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Company A+B</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Date from</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r h="3559312">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l"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tx2"/>
                          </a:solidFill>
                          <a:effectLst/>
                          <a:latin typeface="Arial" pitchFamily="34" charset="0"/>
                          <a:ea typeface="SimSun" pitchFamily="2" charset="-122"/>
                        </a:rPr>
                        <a:t>IP/Contracts</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Company A is currently  maintaining ca. 1500 non-production &amp; 40 production contracts which are under supervision of the Purchasing function</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pPr>
                      <a:endParaRPr kumimoji="0" lang="en-US" sz="800" b="0" i="0" u="none" strike="noStrike" kern="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Company B is currently maintaining ca. 1000 non-production &amp; 100 production contracts which are under the supervision of the Purchasing function </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Contracts overlaps are identified and the approach to deal with them is defined </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Critical contracts are novated to (fill in legal entity) to support JV operations</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Phased approach for amendment of non-critical contracts is defined </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Supply terms in key contracts are renegotiated where appropriate</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Appropriate communication with key affected suppliers is completed</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Contracts base is aligned and best-practice approach is applied</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All purchasing contracts are novated to new legal entity and where applicable new T&amp;C’s are renegotiated </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7597601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Core Statements:</a:t>
            </a:r>
          </a:p>
          <a:p>
            <a:pPr lvl="2"/>
            <a:r>
              <a:rPr lang="en-US" dirty="0" smtClean="0"/>
              <a:t>Both companies maintain warehouses in various locations worldwide</a:t>
            </a:r>
          </a:p>
          <a:p>
            <a:pPr lvl="2"/>
            <a:r>
              <a:rPr lang="en-US" dirty="0" smtClean="0"/>
              <a:t>Consolidation of the warehouses is not planned at the moment</a:t>
            </a:r>
            <a:endParaRPr lang="en-US" dirty="0"/>
          </a:p>
        </p:txBody>
      </p:sp>
      <p:sp>
        <p:nvSpPr>
          <p:cNvPr id="4" name="Titel 3"/>
          <p:cNvSpPr>
            <a:spLocks noGrp="1"/>
          </p:cNvSpPr>
          <p:nvPr>
            <p:ph type="title"/>
          </p:nvPr>
        </p:nvSpPr>
        <p:spPr/>
        <p:txBody>
          <a:bodyPr/>
          <a:lstStyle/>
          <a:p>
            <a:r>
              <a:rPr lang="en-US" dirty="0" smtClean="0"/>
              <a:t>6. What assets currently exist and will be required in the future?</a:t>
            </a:r>
            <a:endParaRPr lang="en-US" dirty="0"/>
          </a:p>
        </p:txBody>
      </p:sp>
      <p:sp>
        <p:nvSpPr>
          <p:cNvPr id="3" name="Textplatzhalter 2"/>
          <p:cNvSpPr>
            <a:spLocks noGrp="1"/>
          </p:cNvSpPr>
          <p:nvPr>
            <p:ph type="body" sz="quarter" idx="12"/>
          </p:nvPr>
        </p:nvSpPr>
        <p:spPr/>
        <p:txBody>
          <a:bodyPr/>
          <a:lstStyle/>
          <a:p>
            <a:r>
              <a:rPr lang="en-US" dirty="0" smtClean="0"/>
              <a:t>Target Operating Model</a:t>
            </a:r>
            <a:endParaRPr lang="en-US" dirty="0"/>
          </a:p>
        </p:txBody>
      </p:sp>
      <p:sp>
        <p:nvSpPr>
          <p:cNvPr id="57" name="Rechteck 18"/>
          <p:cNvSpPr/>
          <p:nvPr/>
        </p:nvSpPr>
        <p:spPr>
          <a:xfrm>
            <a:off x="2620108" y="1430603"/>
            <a:ext cx="6796942" cy="269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en-US" sz="900" b="1" cap="all" dirty="0" smtClean="0"/>
              <a:t>Step 7</a:t>
            </a:r>
            <a:r>
              <a:rPr lang="en-US" sz="900" b="1" dirty="0" smtClean="0"/>
              <a:t>: Presentation of the most important current and future assets - Example Logistics</a:t>
            </a:r>
            <a:endParaRPr lang="en-US" sz="900" b="1" dirty="0"/>
          </a:p>
        </p:txBody>
      </p:sp>
      <p:sp>
        <p:nvSpPr>
          <p:cNvPr id="58" name="Rechteck 18"/>
          <p:cNvSpPr/>
          <p:nvPr/>
        </p:nvSpPr>
        <p:spPr>
          <a:xfrm>
            <a:off x="2459540" y="1430603"/>
            <a:ext cx="180000" cy="2696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endParaRPr lang="en-US" sz="900" b="1" dirty="0"/>
          </a:p>
        </p:txBody>
      </p:sp>
      <p:graphicFrame>
        <p:nvGraphicFramePr>
          <p:cNvPr id="13" name="Group 56"/>
          <p:cNvGraphicFramePr>
            <a:graphicFrameLocks/>
          </p:cNvGraphicFramePr>
          <p:nvPr>
            <p:extLst>
              <p:ext uri="{D42A27DB-BD31-4B8C-83A1-F6EECF244321}">
                <p14:modId xmlns:p14="http://schemas.microsoft.com/office/powerpoint/2010/main" val="3452923682"/>
              </p:ext>
            </p:extLst>
          </p:nvPr>
        </p:nvGraphicFramePr>
        <p:xfrm>
          <a:off x="2456715" y="1754007"/>
          <a:ext cx="6953269" cy="4287376"/>
        </p:xfrm>
        <a:graphic>
          <a:graphicData uri="http://schemas.openxmlformats.org/drawingml/2006/table">
            <a:tbl>
              <a:tblPr/>
              <a:tblGrid>
                <a:gridCol w="761269"/>
                <a:gridCol w="1170000"/>
                <a:gridCol w="1170000"/>
                <a:gridCol w="1332000"/>
                <a:gridCol w="360000"/>
                <a:gridCol w="360000"/>
                <a:gridCol w="1440000"/>
                <a:gridCol w="360000"/>
              </a:tblGrid>
              <a:tr h="190036">
                <a:tc gridSpan="8">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l"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bg1"/>
                          </a:solidFill>
                          <a:effectLst/>
                          <a:latin typeface="Arial" pitchFamily="34" charset="0"/>
                          <a:ea typeface="SimSun" pitchFamily="2" charset="-122"/>
                        </a:rPr>
                        <a:t>Function/work stream – Finance – Controlling </a:t>
                      </a:r>
                    </a:p>
                  </a:txBody>
                  <a:tcPr marL="36000" marR="36000" marT="36000" marB="3600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90036">
                <a:tc rowSpan="2">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endParaRPr kumimoji="0" lang="en-US" sz="800" b="0" i="0" u="none" strike="noStrike" cap="none" normalizeH="0" baseline="0" noProof="0" dirty="0" smtClean="0">
                        <a:ln>
                          <a:noFill/>
                        </a:ln>
                        <a:solidFill>
                          <a:schemeClr val="tx1"/>
                        </a:solidFill>
                        <a:effectLst/>
                        <a:latin typeface="Arial" pitchFamily="34" charset="0"/>
                        <a:ea typeface="SimSun" pitchFamily="2" charset="-122"/>
                      </a:endParaRP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accent1"/>
                    </a:solidFill>
                  </a:tcPr>
                </a:tc>
                <a:tc gridSpan="2">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bg1"/>
                          </a:solidFill>
                          <a:effectLst/>
                          <a:latin typeface="Arial" pitchFamily="34" charset="0"/>
                          <a:ea typeface="SimSun" pitchFamily="2" charset="-122"/>
                        </a:rPr>
                        <a:t>“As - is” Operating Model</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accent1"/>
                    </a:solidFill>
                  </a:tcPr>
                </a:tc>
                <a:tc hMerge="1">
                  <a:txBody>
                    <a:bodyPr/>
                    <a:lstStyle/>
                    <a:p>
                      <a:pPr marL="0" marR="0" lvl="0" indent="0" algn="ctr" defTabSz="1019175" rtl="0" eaLnBrk="0" fontAlgn="base" latinLnBrk="0" hangingPunct="0">
                        <a:lnSpc>
                          <a:spcPct val="100000"/>
                        </a:lnSpc>
                        <a:spcBef>
                          <a:spcPct val="20000"/>
                        </a:spcBef>
                        <a:spcAft>
                          <a:spcPct val="0"/>
                        </a:spcAft>
                        <a:buClrTx/>
                        <a:buSzPct val="120000"/>
                        <a:buFontTx/>
                        <a:buNone/>
                        <a:tabLst/>
                      </a:pPr>
                      <a:endParaRPr kumimoji="0" lang="en-GB" sz="900" b="0" i="0" u="none" strike="noStrike" cap="none" normalizeH="0" baseline="0" dirty="0" smtClean="0">
                        <a:ln>
                          <a:noFill/>
                        </a:ln>
                        <a:solidFill>
                          <a:schemeClr val="bg1"/>
                        </a:solidFill>
                        <a:effectLst/>
                        <a:latin typeface="Arial" pitchFamily="34" charset="0"/>
                        <a:ea typeface="SimSun" pitchFamily="2" charset="-122"/>
                      </a:endParaRPr>
                    </a:p>
                  </a:txBody>
                  <a:tcPr marL="78237" marR="78237" marT="41459" marB="41459" horzOverflow="overflow">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a:noFill/>
                    </a:lnTlToBr>
                    <a:lnBlToTr>
                      <a:noFill/>
                    </a:lnBlToTr>
                    <a:solidFill>
                      <a:schemeClr val="bg2"/>
                    </a:solidFill>
                  </a:tcPr>
                </a:tc>
                <a:tc gridSpan="3">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bg1"/>
                          </a:solidFill>
                          <a:effectLst/>
                          <a:latin typeface="Arial" pitchFamily="34" charset="0"/>
                          <a:ea typeface="SimSun" pitchFamily="2" charset="-122"/>
                        </a:rPr>
                        <a:t>Interim Operating Model</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accent1"/>
                    </a:solidFill>
                  </a:tcPr>
                </a:tc>
                <a:tc hMerge="1">
                  <a:txBody>
                    <a:bodyPr/>
                    <a:lstStyle/>
                    <a:p>
                      <a:endParaRPr lang="en-GB"/>
                    </a:p>
                  </a:txBody>
                  <a:tcPr/>
                </a:tc>
                <a:tc hMerge="1">
                  <a:txBody>
                    <a:bodyPr/>
                    <a:lstStyle/>
                    <a:p>
                      <a:endParaRPr lang="en-GB"/>
                    </a:p>
                  </a:txBody>
                  <a:tcPr/>
                </a:tc>
                <a:tc gridSpan="2">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bg1"/>
                          </a:solidFill>
                          <a:effectLst/>
                          <a:latin typeface="Arial" pitchFamily="34" charset="0"/>
                          <a:ea typeface="SimSun" pitchFamily="2" charset="-122"/>
                        </a:rPr>
                        <a:t>Target Operating Model</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accent1"/>
                    </a:solidFill>
                  </a:tcPr>
                </a:tc>
                <a:tc hMerge="1">
                  <a:txBody>
                    <a:bodyPr/>
                    <a:lstStyle/>
                    <a:p>
                      <a:endParaRPr lang="en-GB"/>
                    </a:p>
                  </a:txBody>
                  <a:tcPr/>
                </a:tc>
              </a:tr>
              <a:tr h="333409">
                <a:tc vMerge="1">
                  <a:txBody>
                    <a:bodyPr/>
                    <a:lstStyle/>
                    <a:p>
                      <a:endParaRPr lang="en-GB"/>
                    </a:p>
                  </a:txBody>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Description </a:t>
                      </a:r>
                    </a:p>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Company A</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Description </a:t>
                      </a:r>
                    </a:p>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Company B</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Description </a:t>
                      </a:r>
                    </a:p>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Company A+B</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Date from</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Date </a:t>
                      </a:r>
                      <a:br>
                        <a:rPr kumimoji="0" lang="en-US" sz="800" b="1" i="0" u="none" strike="noStrike" cap="none" normalizeH="0" baseline="0" noProof="0" dirty="0" smtClean="0">
                          <a:ln>
                            <a:noFill/>
                          </a:ln>
                          <a:solidFill>
                            <a:schemeClr val="accent1"/>
                          </a:solidFill>
                          <a:effectLst/>
                          <a:latin typeface="Arial" pitchFamily="34" charset="0"/>
                          <a:ea typeface="SimSun" pitchFamily="2" charset="-122"/>
                        </a:rPr>
                      </a:b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to</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Description </a:t>
                      </a:r>
                    </a:p>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Company A+B</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accent1"/>
                          </a:solidFill>
                          <a:effectLst/>
                          <a:latin typeface="Arial" pitchFamily="34" charset="0"/>
                          <a:ea typeface="SimSun" pitchFamily="2" charset="-122"/>
                        </a:rPr>
                        <a:t>Date from</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r h="3559312">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l" defTabSz="1019175" rtl="0" eaLnBrk="0" fontAlgn="base" latinLnBrk="0" hangingPunct="0">
                        <a:lnSpc>
                          <a:spcPct val="100000"/>
                        </a:lnSpc>
                        <a:spcBef>
                          <a:spcPct val="20000"/>
                        </a:spcBef>
                        <a:spcAft>
                          <a:spcPct val="0"/>
                        </a:spcAft>
                        <a:buClrTx/>
                        <a:buSzPct val="120000"/>
                        <a:buFontTx/>
                        <a:buNone/>
                        <a:tabLst/>
                      </a:pPr>
                      <a:r>
                        <a:rPr kumimoji="0" lang="en-US" sz="800" b="1" i="0" u="none" strike="noStrike" cap="none" normalizeH="0" baseline="0" noProof="0" dirty="0" smtClean="0">
                          <a:ln>
                            <a:noFill/>
                          </a:ln>
                          <a:solidFill>
                            <a:schemeClr val="tx2"/>
                          </a:solidFill>
                          <a:effectLst/>
                          <a:latin typeface="Arial" pitchFamily="34" charset="0"/>
                          <a:ea typeface="SimSun" pitchFamily="2" charset="-122"/>
                        </a:rPr>
                        <a:t>Facilities/</a:t>
                      </a:r>
                      <a:br>
                        <a:rPr kumimoji="0" lang="en-US" sz="800" b="1" i="0" u="none" strike="noStrike" cap="none" normalizeH="0" baseline="0" noProof="0" dirty="0" smtClean="0">
                          <a:ln>
                            <a:noFill/>
                          </a:ln>
                          <a:solidFill>
                            <a:schemeClr val="tx2"/>
                          </a:solidFill>
                          <a:effectLst/>
                          <a:latin typeface="Arial" pitchFamily="34" charset="0"/>
                          <a:ea typeface="SimSun" pitchFamily="2" charset="-122"/>
                        </a:rPr>
                      </a:br>
                      <a:r>
                        <a:rPr kumimoji="0" lang="en-US" sz="800" b="1" i="0" u="none" strike="noStrike" cap="none" normalizeH="0" baseline="0" noProof="0" dirty="0" smtClean="0">
                          <a:ln>
                            <a:noFill/>
                          </a:ln>
                          <a:solidFill>
                            <a:schemeClr val="tx2"/>
                          </a:solidFill>
                          <a:effectLst/>
                          <a:latin typeface="Arial" pitchFamily="34" charset="0"/>
                          <a:ea typeface="SimSun" pitchFamily="2" charset="-122"/>
                        </a:rPr>
                        <a:t>Assets</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None/>
                        <a:tabLst/>
                        <a:defRPr/>
                      </a:pPr>
                      <a:r>
                        <a:rPr kumimoji="0" lang="en-US" sz="800" b="1" i="0" u="none" strike="noStrike" kern="1200" cap="none" normalizeH="0" baseline="0" noProof="0" dirty="0" smtClean="0">
                          <a:ln>
                            <a:noFill/>
                          </a:ln>
                          <a:solidFill>
                            <a:schemeClr val="tx1"/>
                          </a:solidFill>
                          <a:effectLst/>
                          <a:latin typeface="Arial" pitchFamily="34" charset="0"/>
                          <a:ea typeface="SimSun" pitchFamily="2" charset="-122"/>
                          <a:cs typeface="+mn-cs"/>
                        </a:rPr>
                        <a:t>Leased warehouses:</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Location A: central warehouse in Europe</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Location B: warehouse for spare parts only</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Location C: warehouse for special tools only</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Location D: central warehouse in North America</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Location E</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p>
                      <a:pPr marL="0" marR="0" lvl="0" indent="0"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None/>
                        <a:tabLst/>
                        <a:defRPr/>
                      </a:pPr>
                      <a:r>
                        <a:rPr kumimoji="0" lang="en-US" sz="800" b="1" i="0" u="none" strike="noStrike" kern="1200" cap="none" normalizeH="0" baseline="0" noProof="0" dirty="0" smtClean="0">
                          <a:ln>
                            <a:noFill/>
                          </a:ln>
                          <a:solidFill>
                            <a:schemeClr val="tx1"/>
                          </a:solidFill>
                          <a:effectLst/>
                          <a:latin typeface="Arial" pitchFamily="34" charset="0"/>
                          <a:ea typeface="SimSun" pitchFamily="2" charset="-122"/>
                          <a:cs typeface="+mn-cs"/>
                        </a:rPr>
                        <a:t>Owned warehouses:</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Location F: central warehouse for worldwide logistics</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Location G: warehouse for special tools only</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pPr>
                      <a:endParaRPr kumimoji="0" lang="en-US" sz="800" b="0" i="0" u="none" strike="noStrike" kern="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0" marR="0" lvl="0" indent="0"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None/>
                        <a:tabLst/>
                        <a:defRPr/>
                      </a:pPr>
                      <a:r>
                        <a:rPr kumimoji="0" lang="en-US" sz="800" b="1" i="0" u="none" strike="noStrike" kern="1200" cap="none" normalizeH="0" baseline="0" noProof="0" dirty="0" smtClean="0">
                          <a:ln>
                            <a:noFill/>
                          </a:ln>
                          <a:solidFill>
                            <a:schemeClr val="tx1"/>
                          </a:solidFill>
                          <a:effectLst/>
                          <a:latin typeface="Arial" pitchFamily="34" charset="0"/>
                          <a:ea typeface="SimSun" pitchFamily="2" charset="-122"/>
                          <a:cs typeface="+mn-cs"/>
                        </a:rPr>
                        <a:t>Leased warehouses:</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Location H: central warehouse for North America</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Location I: central warehouse for Asia pacific</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Location J: central warehouse for Europe</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No changes compared to as-is besides,</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Relocations of Company B Location K location to Location L plant </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Consolidation of existing locations/ warehouses to be defined based on value stream simulations and discussions with target company</a:t>
                      </a: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3787" rtl="0" eaLnBrk="1" latinLnBrk="0" hangingPunct="1">
                        <a:defRPr sz="1800" kern="1200">
                          <a:solidFill>
                            <a:schemeClr val="tx1"/>
                          </a:solidFill>
                          <a:latin typeface="Bosch Office Sans"/>
                        </a:defRPr>
                      </a:lvl1pPr>
                      <a:lvl2pPr marL="456895" algn="l" defTabSz="913787" rtl="0" eaLnBrk="1" latinLnBrk="0" hangingPunct="1">
                        <a:defRPr sz="1800" kern="1200">
                          <a:solidFill>
                            <a:schemeClr val="tx1"/>
                          </a:solidFill>
                          <a:latin typeface="Bosch Office Sans"/>
                        </a:defRPr>
                      </a:lvl2pPr>
                      <a:lvl3pPr marL="913787" algn="l" defTabSz="913787" rtl="0" eaLnBrk="1" latinLnBrk="0" hangingPunct="1">
                        <a:defRPr sz="1800" kern="1200">
                          <a:solidFill>
                            <a:schemeClr val="tx1"/>
                          </a:solidFill>
                          <a:latin typeface="Bosch Office Sans"/>
                        </a:defRPr>
                      </a:lvl3pPr>
                      <a:lvl4pPr marL="1370684" algn="l" defTabSz="913787" rtl="0" eaLnBrk="1" latinLnBrk="0" hangingPunct="1">
                        <a:defRPr sz="1800" kern="1200">
                          <a:solidFill>
                            <a:schemeClr val="tx1"/>
                          </a:solidFill>
                          <a:latin typeface="Bosch Office Sans"/>
                        </a:defRPr>
                      </a:lvl4pPr>
                      <a:lvl5pPr marL="1827575" algn="l" defTabSz="913787" rtl="0" eaLnBrk="1" latinLnBrk="0" hangingPunct="1">
                        <a:defRPr sz="1800" kern="1200">
                          <a:solidFill>
                            <a:schemeClr val="tx1"/>
                          </a:solidFill>
                          <a:latin typeface="Bosch Office Sans"/>
                        </a:defRPr>
                      </a:lvl5pPr>
                      <a:lvl6pPr marL="2284468" algn="l" defTabSz="913787" rtl="0" eaLnBrk="1" latinLnBrk="0" hangingPunct="1">
                        <a:defRPr sz="1800" kern="1200">
                          <a:solidFill>
                            <a:schemeClr val="tx1"/>
                          </a:solidFill>
                          <a:latin typeface="Bosch Office Sans"/>
                        </a:defRPr>
                      </a:lvl6pPr>
                      <a:lvl7pPr marL="2741363" algn="l" defTabSz="913787" rtl="0" eaLnBrk="1" latinLnBrk="0" hangingPunct="1">
                        <a:defRPr sz="1800" kern="1200">
                          <a:solidFill>
                            <a:schemeClr val="tx1"/>
                          </a:solidFill>
                          <a:latin typeface="Bosch Office Sans"/>
                        </a:defRPr>
                      </a:lvl7pPr>
                      <a:lvl8pPr marL="3198257" algn="l" defTabSz="913787" rtl="0" eaLnBrk="1" latinLnBrk="0" hangingPunct="1">
                        <a:defRPr sz="1800" kern="1200">
                          <a:solidFill>
                            <a:schemeClr val="tx1"/>
                          </a:solidFill>
                          <a:latin typeface="Bosch Office Sans"/>
                        </a:defRPr>
                      </a:lvl8pPr>
                      <a:lvl9pPr marL="3655152" algn="l" defTabSz="913787" rtl="0" eaLnBrk="1" latinLnBrk="0" hangingPunct="1">
                        <a:defRPr sz="1800" kern="1200">
                          <a:solidFill>
                            <a:schemeClr val="tx1"/>
                          </a:solidFill>
                          <a:latin typeface="Bosch Office Sans"/>
                        </a:defRPr>
                      </a:lvl9pPr>
                    </a:lstStyle>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r>
                        <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rPr>
                        <a:t>…</a:t>
                      </a:r>
                    </a:p>
                    <a:p>
                      <a:pPr marL="180975" marR="0" lvl="0" indent="-180975" algn="l" defTabSz="1019175" rtl="0" eaLnBrk="0" fontAlgn="base" latinLnBrk="0" hangingPunct="0">
                        <a:lnSpc>
                          <a:spcPct val="100000"/>
                        </a:lnSpc>
                        <a:spcBef>
                          <a:spcPct val="20000"/>
                        </a:spcBef>
                        <a:spcAft>
                          <a:spcPct val="0"/>
                        </a:spcAft>
                        <a:buClr>
                          <a:schemeClr val="tx1"/>
                        </a:buClr>
                        <a:buSzPct val="100000"/>
                        <a:buFont typeface="Univers for KPMG Light" panose="020B0403020202020204" pitchFamily="34" charset="0"/>
                        <a:buChar char="—"/>
                        <a:tabLst/>
                        <a:defRPr/>
                      </a:pPr>
                      <a:endParaRPr kumimoji="0" lang="en-US" sz="800" b="0" i="0" u="none" strike="noStrike" kern="1200" cap="none" normalizeH="0" baseline="0" noProof="0" dirty="0" smtClean="0">
                        <a:ln>
                          <a:noFill/>
                        </a:ln>
                        <a:solidFill>
                          <a:schemeClr val="tx1"/>
                        </a:solidFill>
                        <a:effectLst/>
                        <a:latin typeface="Arial" pitchFamily="34" charset="0"/>
                        <a:ea typeface="SimSun" pitchFamily="2" charset="-122"/>
                        <a:cs typeface="+mn-cs"/>
                      </a:endParaRPr>
                    </a:p>
                  </a:txBody>
                  <a:tcPr marL="36000" marR="36000" marT="36000" marB="3600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880716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p:cNvSpPr>
            <a:spLocks noGrp="1"/>
          </p:cNvSpPr>
          <p:nvPr>
            <p:ph type="title"/>
          </p:nvPr>
        </p:nvSpPr>
        <p:spPr/>
        <p:txBody>
          <a:bodyPr/>
          <a:lstStyle/>
          <a:p>
            <a:endParaRPr lang="en-US" dirty="0"/>
          </a:p>
        </p:txBody>
      </p:sp>
      <p:sp>
        <p:nvSpPr>
          <p:cNvPr id="14" name="Textplatzhalter 13"/>
          <p:cNvSpPr>
            <a:spLocks noGrp="1"/>
          </p:cNvSpPr>
          <p:nvPr>
            <p:ph type="body" sz="quarter" idx="29"/>
          </p:nvPr>
        </p:nvSpPr>
        <p:spPr/>
        <p:txBody>
          <a:bodyPr/>
          <a:lstStyle/>
          <a:p>
            <a:endParaRPr lang="en-US" dirty="0"/>
          </a:p>
        </p:txBody>
      </p:sp>
      <p:sp>
        <p:nvSpPr>
          <p:cNvPr id="13" name="Textplatzhalter 12"/>
          <p:cNvSpPr>
            <a:spLocks noGrp="1"/>
          </p:cNvSpPr>
          <p:nvPr>
            <p:ph type="body" sz="quarter" idx="28"/>
          </p:nvPr>
        </p:nvSpPr>
        <p:spPr/>
        <p:txBody>
          <a:bodyPr/>
          <a:lstStyle/>
          <a:p>
            <a:endParaRPr lang="en-US" dirty="0"/>
          </a:p>
        </p:txBody>
      </p:sp>
      <p:sp>
        <p:nvSpPr>
          <p:cNvPr id="29" name="Text Placeholder 28"/>
          <p:cNvSpPr>
            <a:spLocks noGrp="1"/>
          </p:cNvSpPr>
          <p:nvPr>
            <p:ph type="body" sz="quarter" idx="13"/>
            <p:custDataLst>
              <p:tags r:id="rId1"/>
            </p:custDataLst>
          </p:nvPr>
        </p:nvSpPr>
        <p:spPr/>
        <p:txBody>
          <a:bodyPr/>
          <a:lstStyle/>
          <a:p>
            <a:pPr lvl="0"/>
            <a:r>
              <a:rPr lang="en-US" smtClean="0"/>
              <a:t>© 2017 KPMG International Cooperative (“KPMG International”). KPMG International provides no client services and is a Swiss entity with which the independent member firms of the KPMG network are affiliated.</a:t>
            </a:r>
            <a:endParaRPr lang="en-US" dirty="0"/>
          </a:p>
        </p:txBody>
      </p:sp>
    </p:spTree>
    <p:extLst>
      <p:ext uri="{BB962C8B-B14F-4D97-AF65-F5344CB8AC3E}">
        <p14:creationId xmlns:p14="http://schemas.microsoft.com/office/powerpoint/2010/main" val="41701721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488950" y="1422400"/>
            <a:ext cx="8928100" cy="694800"/>
          </a:xfrm>
          <a:solidFill>
            <a:srgbClr val="BC204B"/>
          </a:solidFill>
        </p:spPr>
        <p:txBody>
          <a:bodyPr wrap="square" lIns="53975" tIns="53975" rIns="53975" bIns="53975">
            <a:noAutofit/>
          </a:bodyPr>
          <a:lstStyle/>
          <a:p>
            <a:r>
              <a:rPr lang="en-US" sz="1200" dirty="0">
                <a:solidFill>
                  <a:schemeClr val="bg1"/>
                </a:solidFill>
              </a:rPr>
              <a:t>The content of this workbook has been produced by KPMG Germany/Deal Advisory on the basis of German accounting standards and/or IFRS, as well as considering KPMG Germany’s firm and country requirements, regulations, processes, policies and best practices. Please check your local accounting and other requirements before applying the content.</a:t>
            </a:r>
          </a:p>
        </p:txBody>
      </p:sp>
      <p:sp>
        <p:nvSpPr>
          <p:cNvPr id="5" name="Textplatzhalter 4"/>
          <p:cNvSpPr>
            <a:spLocks noGrp="1"/>
          </p:cNvSpPr>
          <p:nvPr>
            <p:ph type="body" sz="quarter" idx="11"/>
          </p:nvPr>
        </p:nvSpPr>
        <p:spPr/>
        <p:txBody>
          <a:bodyPr/>
          <a:lstStyle/>
          <a:p>
            <a:endParaRPr lang="en-US" dirty="0"/>
          </a:p>
        </p:txBody>
      </p:sp>
      <p:sp>
        <p:nvSpPr>
          <p:cNvPr id="4" name="Titel 3"/>
          <p:cNvSpPr>
            <a:spLocks noGrp="1"/>
          </p:cNvSpPr>
          <p:nvPr>
            <p:ph type="title"/>
          </p:nvPr>
        </p:nvSpPr>
        <p:spPr/>
        <p:txBody>
          <a:bodyPr/>
          <a:lstStyle/>
          <a:p>
            <a:r>
              <a:rPr lang="en-US" noProof="0" dirty="0" smtClean="0"/>
              <a:t>Disclaimer</a:t>
            </a:r>
            <a:endParaRPr lang="en-US" sz="3600" noProof="0" dirty="0"/>
          </a:p>
        </p:txBody>
      </p:sp>
    </p:spTree>
    <p:extLst>
      <p:ext uri="{BB962C8B-B14F-4D97-AF65-F5344CB8AC3E}">
        <p14:creationId xmlns:p14="http://schemas.microsoft.com/office/powerpoint/2010/main" val="24067442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Target Operating Model</a:t>
            </a:r>
            <a:endParaRPr lang="en-US" dirty="0"/>
          </a:p>
        </p:txBody>
      </p:sp>
      <p:sp>
        <p:nvSpPr>
          <p:cNvPr id="4" name="Titel 3"/>
          <p:cNvSpPr>
            <a:spLocks noGrp="1"/>
          </p:cNvSpPr>
          <p:nvPr>
            <p:ph type="title"/>
          </p:nvPr>
        </p:nvSpPr>
        <p:spPr/>
        <p:txBody>
          <a:bodyPr/>
          <a:lstStyle/>
          <a:p>
            <a:r>
              <a:rPr lang="en-US" dirty="0" smtClean="0"/>
              <a:t>Overview (1/6) – Mission statement</a:t>
            </a:r>
            <a:endParaRPr lang="en-US"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Mission Statement:</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ctr">
              <a:noAutofit/>
            </a:bodyPr>
            <a:lstStyle/>
            <a:p>
              <a:pPr defTabSz="761489">
                <a:lnSpc>
                  <a:spcPct val="95000"/>
                </a:lnSpc>
                <a:spcBef>
                  <a:spcPts val="600"/>
                </a:spcBef>
                <a:buClr>
                  <a:srgbClr val="000066"/>
                </a:buClr>
              </a:pPr>
              <a:r>
                <a:rPr lang="en-US" sz="900" b="1" dirty="0" smtClean="0">
                  <a:solidFill>
                    <a:schemeClr val="bg1"/>
                  </a:solidFill>
                </a:rPr>
                <a:t>The target operating model (TOM) provides a clear overview of the elementary changes in the course of the transformation related to the structural and process organization as well as the assets and contract.</a:t>
              </a:r>
              <a:endParaRPr lang="en-US" sz="900" b="1" dirty="0">
                <a:solidFill>
                  <a:schemeClr val="bg1"/>
                </a:solidFill>
              </a:endParaRPr>
            </a:p>
          </p:txBody>
        </p:sp>
      </p:grpSp>
      <p:sp>
        <p:nvSpPr>
          <p:cNvPr id="26" name="Text Placeholder 5"/>
          <p:cNvSpPr>
            <a:spLocks noGrp="1"/>
          </p:cNvSpPr>
          <p:nvPr>
            <p:ph type="body" sz="quarter" idx="11"/>
          </p:nvPr>
        </p:nvSpPr>
        <p:spPr>
          <a:xfrm>
            <a:off x="488950" y="2153260"/>
            <a:ext cx="1735504" cy="2086159"/>
          </a:xfrm>
          <a:ln w="6350">
            <a:noFill/>
          </a:ln>
        </p:spPr>
        <p:txBody>
          <a:bodyPr vert="horz" lIns="0" tIns="0" rIns="0" bIns="0" rtlCol="0" anchor="t" anchorCtr="0">
            <a:noAutofit/>
          </a:bodyPr>
          <a:lstStyle/>
          <a:p>
            <a:pPr>
              <a:spcAft>
                <a:spcPts val="500"/>
              </a:spcAft>
            </a:pPr>
            <a:r>
              <a:rPr lang="en-US" sz="900" dirty="0" smtClean="0">
                <a:solidFill>
                  <a:schemeClr val="accent1"/>
                </a:solidFill>
              </a:rPr>
              <a:t>Buy Side/JV</a:t>
            </a:r>
          </a:p>
          <a:p>
            <a:pPr lvl="2">
              <a:spcAft>
                <a:spcPts val="500"/>
              </a:spcAft>
            </a:pPr>
            <a:r>
              <a:rPr lang="en-US" dirty="0" smtClean="0"/>
              <a:t>The target operating model is based on the blueprint</a:t>
            </a:r>
          </a:p>
          <a:p>
            <a:pPr lvl="2">
              <a:spcAft>
                <a:spcPts val="500"/>
              </a:spcAft>
            </a:pPr>
            <a:r>
              <a:rPr lang="en-US" dirty="0" smtClean="0"/>
              <a:t>The TOM design process on the buy side is primarily driven by the buyer </a:t>
            </a:r>
          </a:p>
          <a:p>
            <a:pPr lvl="2">
              <a:spcAft>
                <a:spcPts val="500"/>
              </a:spcAft>
            </a:pPr>
            <a:r>
              <a:rPr lang="en-US" dirty="0" smtClean="0"/>
              <a:t>With a JV the design process is basically the same, the approval process is, however, more extensive due to the issues of governance as well as revenue/cost-sharing</a:t>
            </a:r>
            <a:endParaRPr lang="en-US" dirty="0"/>
          </a:p>
        </p:txBody>
      </p:sp>
      <p:sp>
        <p:nvSpPr>
          <p:cNvPr id="28" name="Rechteck 18"/>
          <p:cNvSpPr/>
          <p:nvPr/>
        </p:nvSpPr>
        <p:spPr>
          <a:xfrm>
            <a:off x="2453054" y="1875810"/>
            <a:ext cx="6963997"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Definition/Methodology/Tools of the basis analysis</a:t>
            </a:r>
            <a:endParaRPr lang="en-US" sz="900" b="1" dirty="0"/>
          </a:p>
        </p:txBody>
      </p:sp>
      <p:sp>
        <p:nvSpPr>
          <p:cNvPr id="29" name="Rechteck 18"/>
          <p:cNvSpPr>
            <a:spLocks/>
          </p:cNvSpPr>
          <p:nvPr/>
        </p:nvSpPr>
        <p:spPr>
          <a:xfrm>
            <a:off x="488950" y="1875810"/>
            <a:ext cx="1753088"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Customer situation</a:t>
            </a:r>
            <a:endParaRPr lang="en-US" sz="900" b="1" dirty="0"/>
          </a:p>
        </p:txBody>
      </p:sp>
      <p:sp>
        <p:nvSpPr>
          <p:cNvPr id="31" name="Rechteck 18"/>
          <p:cNvSpPr>
            <a:spLocks/>
          </p:cNvSpPr>
          <p:nvPr/>
        </p:nvSpPr>
        <p:spPr>
          <a:xfrm>
            <a:off x="488950" y="4212179"/>
            <a:ext cx="1753088"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Degree of standardization</a:t>
            </a:r>
            <a:endParaRPr lang="en-US" sz="900" b="1" dirty="0"/>
          </a:p>
        </p:txBody>
      </p:sp>
      <p:sp>
        <p:nvSpPr>
          <p:cNvPr id="32" name="Text Placeholder 5"/>
          <p:cNvSpPr>
            <a:spLocks noGrp="1"/>
          </p:cNvSpPr>
          <p:nvPr>
            <p:ph type="body" sz="quarter" idx="11"/>
          </p:nvPr>
        </p:nvSpPr>
        <p:spPr>
          <a:xfrm>
            <a:off x="488950" y="4501662"/>
            <a:ext cx="1735504" cy="1493422"/>
          </a:xfrm>
          <a:ln w="6350">
            <a:noFill/>
          </a:ln>
        </p:spPr>
        <p:txBody>
          <a:bodyPr vert="horz" lIns="0" tIns="0" rIns="0" bIns="0" rtlCol="0" anchor="t" anchorCtr="0">
            <a:noAutofit/>
          </a:bodyPr>
          <a:lstStyle/>
          <a:p>
            <a:pPr lvl="2">
              <a:spcAft>
                <a:spcPts val="500"/>
              </a:spcAft>
            </a:pPr>
            <a:r>
              <a:rPr lang="en-US" dirty="0" smtClean="0"/>
              <a:t>The method for determining the TOM (structured interviews, workshops) as well as the final output (PowerPoint incl. tables, organizational chart) are for the most part standardized</a:t>
            </a:r>
          </a:p>
          <a:p>
            <a:pPr lvl="2">
              <a:spcAft>
                <a:spcPts val="500"/>
              </a:spcAft>
            </a:pPr>
            <a:r>
              <a:rPr lang="en-US" dirty="0" smtClean="0"/>
              <a:t>Content is adapted to the specific customer</a:t>
            </a:r>
            <a:endParaRPr lang="en-US" dirty="0"/>
          </a:p>
        </p:txBody>
      </p:sp>
      <p:sp>
        <p:nvSpPr>
          <p:cNvPr id="12" name="Text Placeholder 5"/>
          <p:cNvSpPr>
            <a:spLocks noGrp="1"/>
          </p:cNvSpPr>
          <p:nvPr>
            <p:ph type="body" sz="quarter" idx="11"/>
          </p:nvPr>
        </p:nvSpPr>
        <p:spPr>
          <a:xfrm>
            <a:off x="2453055" y="2153260"/>
            <a:ext cx="6963996" cy="3868128"/>
          </a:xfrm>
          <a:ln w="6350">
            <a:noFill/>
          </a:ln>
        </p:spPr>
        <p:txBody>
          <a:bodyPr vert="horz" lIns="0" tIns="0" rIns="0" bIns="0" rtlCol="0" anchor="t" anchorCtr="0">
            <a:noAutofit/>
          </a:bodyPr>
          <a:lstStyle/>
          <a:p>
            <a:pPr>
              <a:spcAft>
                <a:spcPts val="300"/>
              </a:spcAft>
            </a:pPr>
            <a:r>
              <a:rPr lang="en-US" sz="900" dirty="0" smtClean="0"/>
              <a:t>Definition</a:t>
            </a:r>
          </a:p>
          <a:p>
            <a:pPr lvl="2">
              <a:spcAft>
                <a:spcPts val="300"/>
              </a:spcAft>
            </a:pPr>
            <a:r>
              <a:rPr lang="en-US" dirty="0" smtClean="0"/>
              <a:t>The target operating model represents a clearly defined target structure in which the relevant unit should operate in future. </a:t>
            </a:r>
          </a:p>
          <a:p>
            <a:pPr lvl="2">
              <a:spcAft>
                <a:spcPts val="300"/>
              </a:spcAft>
            </a:pPr>
            <a:r>
              <a:rPr lang="en-US" dirty="0" smtClean="0"/>
              <a:t>It consists of the structural and process organization as well as the assets needed and the contractual regulations required – internal and external.</a:t>
            </a:r>
          </a:p>
          <a:p>
            <a:pPr>
              <a:spcAft>
                <a:spcPts val="300"/>
              </a:spcAft>
            </a:pPr>
            <a:r>
              <a:rPr lang="en-US" sz="900" dirty="0" smtClean="0"/>
              <a:t>Methodology</a:t>
            </a:r>
          </a:p>
          <a:p>
            <a:pPr lvl="2">
              <a:spcAft>
                <a:spcPts val="300"/>
              </a:spcAft>
            </a:pPr>
            <a:r>
              <a:rPr lang="en-US" dirty="0" smtClean="0"/>
              <a:t>The TOM is based on a detailed "as is" presentation of the current situation, for both the buyer as well as the seller or from the sides of the JV partners.</a:t>
            </a:r>
          </a:p>
          <a:p>
            <a:pPr lvl="2">
              <a:spcAft>
                <a:spcPts val="300"/>
              </a:spcAft>
            </a:pPr>
            <a:r>
              <a:rPr lang="en-US" dirty="0" smtClean="0"/>
              <a:t>Based on this, a "target" structure that is approved by all relevant stakeholders and a presentation of the transitional solution (interim structure) is developed</a:t>
            </a:r>
          </a:p>
          <a:p>
            <a:pPr lvl="2">
              <a:spcAft>
                <a:spcPts val="300"/>
              </a:spcAft>
            </a:pPr>
            <a:r>
              <a:rPr lang="en-US" dirty="0" smtClean="0"/>
              <a:t>The structuring is performed according to the areas along the value chain and the administrative functions down to the region/countries. In its basic form five elementary dimensions are examined:</a:t>
            </a:r>
          </a:p>
          <a:p>
            <a:pPr lvl="3">
              <a:spcAft>
                <a:spcPts val="300"/>
              </a:spcAft>
            </a:pPr>
            <a:r>
              <a:rPr lang="en-US" dirty="0" smtClean="0"/>
              <a:t>Personnel/Organization: How is the organization structure set up?</a:t>
            </a:r>
          </a:p>
          <a:p>
            <a:pPr lvl="3">
              <a:spcAft>
                <a:spcPts val="300"/>
              </a:spcAft>
            </a:pPr>
            <a:r>
              <a:rPr lang="en-US" dirty="0" smtClean="0"/>
              <a:t>Processes: How are the process organization and the interfaces organized?  </a:t>
            </a:r>
          </a:p>
          <a:p>
            <a:pPr lvl="3">
              <a:spcAft>
                <a:spcPts val="300"/>
              </a:spcAft>
            </a:pPr>
            <a:r>
              <a:rPr lang="en-US" dirty="0" smtClean="0"/>
              <a:t>IT/ IS/ technology: Which technologies/systems are required? How is the access assured?</a:t>
            </a:r>
          </a:p>
          <a:p>
            <a:pPr lvl="3">
              <a:spcAft>
                <a:spcPts val="300"/>
              </a:spcAft>
            </a:pPr>
            <a:r>
              <a:rPr lang="en-US" dirty="0" smtClean="0"/>
              <a:t>IP/Contracts: What rights and contracts are required? How should these be designed?</a:t>
            </a:r>
          </a:p>
          <a:p>
            <a:pPr lvl="3">
              <a:spcAft>
                <a:spcPts val="300"/>
              </a:spcAft>
            </a:pPr>
            <a:r>
              <a:rPr lang="en-US" dirty="0" smtClean="0"/>
              <a:t>Assets: Which ones are required? How can the access/use be assured?</a:t>
            </a:r>
          </a:p>
          <a:p>
            <a:pPr>
              <a:spcAft>
                <a:spcPts val="300"/>
              </a:spcAft>
            </a:pPr>
            <a:r>
              <a:rPr lang="en-US" sz="900" dirty="0" smtClean="0"/>
              <a:t>Tools and templates</a:t>
            </a:r>
          </a:p>
          <a:p>
            <a:pPr lvl="2">
              <a:spcAft>
                <a:spcPts val="300"/>
              </a:spcAft>
            </a:pPr>
            <a:r>
              <a:rPr lang="en-US" dirty="0" smtClean="0"/>
              <a:t>PowerPoint output</a:t>
            </a:r>
            <a:endParaRPr lang="en-US" dirty="0"/>
          </a:p>
        </p:txBody>
      </p:sp>
      <p:pic>
        <p:nvPicPr>
          <p:cNvPr id="18" name="Grafik 17"/>
          <p:cNvPicPr>
            <a:picLocks/>
          </p:cNvPicPr>
          <p:nvPr/>
        </p:nvPicPr>
        <p:blipFill>
          <a:blip r:embed="rId3"/>
          <a:stretch>
            <a:fillRect/>
          </a:stretch>
        </p:blipFill>
        <p:spPr>
          <a:xfrm>
            <a:off x="3838885" y="4844562"/>
            <a:ext cx="1438371" cy="904265"/>
          </a:xfrm>
          <a:prstGeom prst="rect">
            <a:avLst/>
          </a:prstGeom>
          <a:ln>
            <a:solidFill>
              <a:srgbClr val="D9D9D9"/>
            </a:solidFill>
          </a:ln>
        </p:spPr>
      </p:pic>
      <p:pic>
        <p:nvPicPr>
          <p:cNvPr id="33" name="Grafik 32"/>
          <p:cNvPicPr>
            <a:picLocks/>
          </p:cNvPicPr>
          <p:nvPr/>
        </p:nvPicPr>
        <p:blipFill>
          <a:blip r:embed="rId4"/>
          <a:stretch>
            <a:fillRect/>
          </a:stretch>
        </p:blipFill>
        <p:spPr>
          <a:xfrm>
            <a:off x="5128003" y="4923693"/>
            <a:ext cx="1438371" cy="904265"/>
          </a:xfrm>
          <a:prstGeom prst="rect">
            <a:avLst/>
          </a:prstGeom>
          <a:ln>
            <a:solidFill>
              <a:srgbClr val="D9D9D9"/>
            </a:solidFill>
          </a:ln>
        </p:spPr>
      </p:pic>
      <p:pic>
        <p:nvPicPr>
          <p:cNvPr id="34" name="Grafik 33"/>
          <p:cNvPicPr>
            <a:picLocks/>
          </p:cNvPicPr>
          <p:nvPr/>
        </p:nvPicPr>
        <p:blipFill>
          <a:blip r:embed="rId5"/>
          <a:stretch>
            <a:fillRect/>
          </a:stretch>
        </p:blipFill>
        <p:spPr>
          <a:xfrm>
            <a:off x="6431692" y="5002824"/>
            <a:ext cx="1438371" cy="904265"/>
          </a:xfrm>
          <a:prstGeom prst="rect">
            <a:avLst/>
          </a:prstGeom>
          <a:ln>
            <a:solidFill>
              <a:srgbClr val="D9D9D9"/>
            </a:solidFill>
          </a:ln>
        </p:spPr>
      </p:pic>
      <p:pic>
        <p:nvPicPr>
          <p:cNvPr id="35" name="Grafik 34"/>
          <p:cNvPicPr>
            <a:picLocks/>
          </p:cNvPicPr>
          <p:nvPr/>
        </p:nvPicPr>
        <p:blipFill>
          <a:blip r:embed="rId6"/>
          <a:stretch>
            <a:fillRect/>
          </a:stretch>
        </p:blipFill>
        <p:spPr>
          <a:xfrm>
            <a:off x="7679737" y="5081955"/>
            <a:ext cx="1438371" cy="904265"/>
          </a:xfrm>
          <a:prstGeom prst="rect">
            <a:avLst/>
          </a:prstGeom>
          <a:ln>
            <a:solidFill>
              <a:srgbClr val="D9D9D9"/>
            </a:solidFill>
          </a:ln>
        </p:spPr>
      </p:pic>
    </p:spTree>
    <p:extLst>
      <p:ext uri="{BB962C8B-B14F-4D97-AF65-F5344CB8AC3E}">
        <p14:creationId xmlns:p14="http://schemas.microsoft.com/office/powerpoint/2010/main" val="1866841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Target Operating Model</a:t>
            </a:r>
            <a:endParaRPr lang="en-US" dirty="0"/>
          </a:p>
        </p:txBody>
      </p:sp>
      <p:sp>
        <p:nvSpPr>
          <p:cNvPr id="4" name="Titel 3"/>
          <p:cNvSpPr>
            <a:spLocks noGrp="1"/>
          </p:cNvSpPr>
          <p:nvPr>
            <p:ph type="title"/>
          </p:nvPr>
        </p:nvSpPr>
        <p:spPr/>
        <p:txBody>
          <a:bodyPr/>
          <a:lstStyle/>
          <a:p>
            <a:r>
              <a:rPr lang="en-US" dirty="0" smtClean="0"/>
              <a:t>Overview (2/6) – Pitfalls</a:t>
            </a:r>
            <a:endParaRPr lang="en-US" dirty="0"/>
          </a:p>
        </p:txBody>
      </p:sp>
      <p:graphicFrame>
        <p:nvGraphicFramePr>
          <p:cNvPr id="20" name="Tabelle 19"/>
          <p:cNvGraphicFramePr>
            <a:graphicFrameLocks noGrp="1"/>
          </p:cNvGraphicFramePr>
          <p:nvPr>
            <p:extLst>
              <p:ext uri="{D42A27DB-BD31-4B8C-83A1-F6EECF244321}">
                <p14:modId xmlns:p14="http://schemas.microsoft.com/office/powerpoint/2010/main" val="1395408350"/>
              </p:ext>
            </p:extLst>
          </p:nvPr>
        </p:nvGraphicFramePr>
        <p:xfrm>
          <a:off x="488950" y="1422400"/>
          <a:ext cx="8928100" cy="4608000"/>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Pitfalls/Lessons learned</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720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Lack of a clear and coherent vision and deal rationale with regard to the future business model hinder the success of a TOM and the target value generation. An integration or JV blueprint that clearly and understandably presents the integration or JV principles derived from the vision and the deal rationale is an absolutely essential starting point for a value-generating target operating model.</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20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inclusion of the target and various </a:t>
                      </a:r>
                      <a:r>
                        <a:rPr kumimoji="0" lang="en-US" sz="900" b="0" i="0" u="none" strike="noStrike" kern="1200" cap="none" spc="0" normalizeH="0" baseline="0" noProof="0" dirty="0" err="1" smtClean="0">
                          <a:ln>
                            <a:noFill/>
                          </a:ln>
                          <a:solidFill>
                            <a:srgbClr val="000000"/>
                          </a:solidFill>
                          <a:effectLst/>
                          <a:uLnTx/>
                          <a:uFillTx/>
                          <a:latin typeface="+mn-lt"/>
                          <a:ea typeface="+mn-ea"/>
                          <a:cs typeface="Arial" pitchFamily="34" charset="0"/>
                        </a:rPr>
                        <a:t>workstreams</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in the development process of the TOM has proven to be very helpful. In this way, erroneous outside-in assumptions on the business model, organizational structure and process can be avoided. In addition, it increases the level of acceptance of the blueprints with the target. A sufficient amount of time should be planned for the joint as-is understanding.</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20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 interim operating model developed during the pre-closing phase can deviate significantly from a target operating model that is finally approved in the end. The reasons for this are the limited access to information on the buyer’s side  and the implementation duration. After the closing, the assumptions based on the interim operating model must be reviewed. In addition, the target operating model gets more detailed during the transaction process. </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20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"Merger of equals“ or a "best-of-both-worlds“ integration approach or a joint venture of equal partners present special challenges for the TOM approval and development process. Clear communication and decision-making rules, focus on the internal and external best practices and the quantification of financial influences promote an efficient and effective TOM development process.</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20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Corporate cultures and behavioral expectations have a decisive impact on the success of a TOM. The TOM should therefore also consider the specific corporate culture and possible behavioral patterns of the relevant stakeholders. Cultural assessments and an active change management accompaniment prior to and during the implementation have a positive impact on the success of a TOM.</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20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Change requirements of the TOM are often considered to be threatening by internal and external stakeholders or fail in the implementation of the daily business. Managing possible reactions and resistance is decisive for the success of a TOM. With the aid of stakeholder mapping and specific communication and implementation measures, it is possible to analyze the varying expectations, identify potential risks and obtain the necessary buy-in (see also workbook People, Culture and Communication).</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r>
            </a:tbl>
          </a:graphicData>
        </a:graphic>
      </p:graphicFrame>
      <p:grpSp>
        <p:nvGrpSpPr>
          <p:cNvPr id="21" name="Gruppieren 20"/>
          <p:cNvGrpSpPr/>
          <p:nvPr/>
        </p:nvGrpSpPr>
        <p:grpSpPr>
          <a:xfrm>
            <a:off x="607685" y="1838618"/>
            <a:ext cx="371794" cy="461665"/>
            <a:chOff x="2619016" y="2564904"/>
            <a:chExt cx="559665" cy="694949"/>
          </a:xfrm>
        </p:grpSpPr>
        <p:grpSp>
          <p:nvGrpSpPr>
            <p:cNvPr id="22" name="Gruppieren 21"/>
            <p:cNvGrpSpPr/>
            <p:nvPr/>
          </p:nvGrpSpPr>
          <p:grpSpPr>
            <a:xfrm>
              <a:off x="2619016" y="2617334"/>
              <a:ext cx="559665" cy="561552"/>
              <a:chOff x="5484264" y="4001307"/>
              <a:chExt cx="1409320" cy="1414073"/>
            </a:xfrm>
          </p:grpSpPr>
          <p:sp>
            <p:nvSpPr>
              <p:cNvPr id="24" name="Ellipse 23"/>
              <p:cNvSpPr/>
              <p:nvPr/>
            </p:nvSpPr>
            <p:spPr>
              <a:xfrm>
                <a:off x="5484264" y="4008400"/>
                <a:ext cx="1399886" cy="139988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25" name="Akkord 24"/>
              <p:cNvSpPr/>
              <p:nvPr/>
            </p:nvSpPr>
            <p:spPr>
              <a:xfrm>
                <a:off x="5494802" y="4001307"/>
                <a:ext cx="1389699" cy="1406979"/>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26" name="Akkord 25"/>
              <p:cNvSpPr/>
              <p:nvPr/>
            </p:nvSpPr>
            <p:spPr>
              <a:xfrm>
                <a:off x="5486603" y="4008401"/>
                <a:ext cx="1406981" cy="1406979"/>
              </a:xfrm>
              <a:prstGeom prst="chord">
                <a:avLst>
                  <a:gd name="adj1" fmla="val 5823043"/>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27" name="Rechteck 26"/>
              <p:cNvSpPr/>
              <p:nvPr/>
            </p:nvSpPr>
            <p:spPr>
              <a:xfrm>
                <a:off x="5793877" y="4182560"/>
                <a:ext cx="479924" cy="9939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28" name="Akkord 27"/>
              <p:cNvSpPr/>
              <p:nvPr/>
            </p:nvSpPr>
            <p:spPr>
              <a:xfrm rot="18900000">
                <a:off x="5614173" y="4335770"/>
                <a:ext cx="1078035" cy="1078036"/>
              </a:xfrm>
              <a:prstGeom prst="chord">
                <a:avLst>
                  <a:gd name="adj1" fmla="val 7704689"/>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grpSp>
        <p:sp>
          <p:nvSpPr>
            <p:cNvPr id="23" name="Rechteck 22"/>
            <p:cNvSpPr/>
            <p:nvPr/>
          </p:nvSpPr>
          <p:spPr>
            <a:xfrm>
              <a:off x="2628888" y="2564904"/>
              <a:ext cx="536173" cy="694949"/>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1</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29" name="Gruppieren 28"/>
          <p:cNvGrpSpPr/>
          <p:nvPr/>
        </p:nvGrpSpPr>
        <p:grpSpPr>
          <a:xfrm>
            <a:off x="613461" y="2558221"/>
            <a:ext cx="371793" cy="461665"/>
            <a:chOff x="3638116" y="2564904"/>
            <a:chExt cx="559663" cy="694947"/>
          </a:xfrm>
        </p:grpSpPr>
        <p:sp>
          <p:nvSpPr>
            <p:cNvPr id="30" name="Ellipse 29"/>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31" name="Akkord 30"/>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2" name="Akkord 31"/>
            <p:cNvSpPr/>
            <p:nvPr/>
          </p:nvSpPr>
          <p:spPr>
            <a:xfrm>
              <a:off x="3640454" y="2620151"/>
              <a:ext cx="557325" cy="558735"/>
            </a:xfrm>
            <a:prstGeom prst="chord">
              <a:avLst>
                <a:gd name="adj1" fmla="val 7085818"/>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3" name="Rechteck 65"/>
            <p:cNvSpPr/>
            <p:nvPr/>
          </p:nvSpPr>
          <p:spPr>
            <a:xfrm>
              <a:off x="3757158" y="2689313"/>
              <a:ext cx="241338" cy="396623"/>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8" h="396623">
                  <a:moveTo>
                    <a:pt x="0" y="0"/>
                  </a:moveTo>
                  <a:lnTo>
                    <a:pt x="241338" y="15240"/>
                  </a:lnTo>
                  <a:lnTo>
                    <a:pt x="106083" y="39662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4" name="Akkord 33"/>
            <p:cNvSpPr/>
            <p:nvPr/>
          </p:nvSpPr>
          <p:spPr>
            <a:xfrm rot="18368769">
              <a:off x="3698246" y="2810255"/>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5" name="Rechteck 34"/>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2</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36" name="Gruppieren 35"/>
          <p:cNvGrpSpPr/>
          <p:nvPr/>
        </p:nvGrpSpPr>
        <p:grpSpPr>
          <a:xfrm>
            <a:off x="606968" y="3277824"/>
            <a:ext cx="371793" cy="461665"/>
            <a:chOff x="3638116" y="2564904"/>
            <a:chExt cx="559663" cy="694947"/>
          </a:xfrm>
        </p:grpSpPr>
        <p:sp>
          <p:nvSpPr>
            <p:cNvPr id="37" name="Ellipse 36"/>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38" name="Akkord 37"/>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9" name="Akkord 38"/>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0"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1" name="Akkord 40"/>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2" name="Rechteck 41"/>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3</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43" name="Gruppieren 42"/>
          <p:cNvGrpSpPr/>
          <p:nvPr/>
        </p:nvGrpSpPr>
        <p:grpSpPr>
          <a:xfrm>
            <a:off x="604414" y="3997427"/>
            <a:ext cx="371793" cy="461665"/>
            <a:chOff x="3638116" y="2564904"/>
            <a:chExt cx="559663" cy="694947"/>
          </a:xfrm>
        </p:grpSpPr>
        <p:sp>
          <p:nvSpPr>
            <p:cNvPr id="44" name="Ellipse 43"/>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45" name="Akkord 44"/>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6" name="Akkord 45"/>
            <p:cNvSpPr/>
            <p:nvPr/>
          </p:nvSpPr>
          <p:spPr>
            <a:xfrm>
              <a:off x="3640454" y="2620151"/>
              <a:ext cx="557325" cy="558735"/>
            </a:xfrm>
            <a:prstGeom prst="chord">
              <a:avLst>
                <a:gd name="adj1" fmla="val 7372660"/>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7" name="Rechteck 65"/>
            <p:cNvSpPr/>
            <p:nvPr/>
          </p:nvSpPr>
          <p:spPr>
            <a:xfrm>
              <a:off x="3757158" y="2689313"/>
              <a:ext cx="207048" cy="30763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186093" y="372684"/>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8" name="Akkord 47"/>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9" name="Rechteck 48"/>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4</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50" name="Gruppieren 49"/>
          <p:cNvGrpSpPr/>
          <p:nvPr/>
        </p:nvGrpSpPr>
        <p:grpSpPr>
          <a:xfrm>
            <a:off x="609751" y="4717030"/>
            <a:ext cx="376724" cy="461665"/>
            <a:chOff x="3627089" y="2564904"/>
            <a:chExt cx="567086" cy="694948"/>
          </a:xfrm>
        </p:grpSpPr>
        <p:sp>
          <p:nvSpPr>
            <p:cNvPr id="51" name="Ellipse 5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67" name="Akkord 66"/>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8" name="Akkord 101"/>
            <p:cNvSpPr/>
            <p:nvPr/>
          </p:nvSpPr>
          <p:spPr>
            <a:xfrm>
              <a:off x="3627089" y="2620139"/>
              <a:ext cx="396347" cy="499892"/>
            </a:xfrm>
            <a:custGeom>
              <a:avLst/>
              <a:gdLst>
                <a:gd name="connsiteX0" fmla="*/ 130497 w 557325"/>
                <a:gd name="connsiteY0" fmla="*/ 499880 h 541309"/>
                <a:gd name="connsiteX1" fmla="*/ 17377 w 557325"/>
                <a:gd name="connsiteY1" fmla="*/ 176574 h 541309"/>
                <a:gd name="connsiteX2" fmla="*/ 310378 w 557325"/>
                <a:gd name="connsiteY2" fmla="*/ 1758 h 541309"/>
                <a:gd name="connsiteX3" fmla="*/ 130497 w 557325"/>
                <a:gd name="connsiteY3" fmla="*/ 499880 h 541309"/>
                <a:gd name="connsiteX0" fmla="*/ 130527 w 310408"/>
                <a:gd name="connsiteY0" fmla="*/ 499892 h 499892"/>
                <a:gd name="connsiteX1" fmla="*/ 17407 w 310408"/>
                <a:gd name="connsiteY1" fmla="*/ 176586 h 499892"/>
                <a:gd name="connsiteX2" fmla="*/ 310408 w 310408"/>
                <a:gd name="connsiteY2" fmla="*/ 1770 h 499892"/>
                <a:gd name="connsiteX3" fmla="*/ 280142 w 310408"/>
                <a:gd name="connsiteY3" fmla="*/ 76501 h 499892"/>
                <a:gd name="connsiteX4" fmla="*/ 130527 w 310408"/>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130527 w 396347"/>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331577 w 396347"/>
                <a:gd name="connsiteY4" fmla="*/ 226996 h 499892"/>
                <a:gd name="connsiteX5" fmla="*/ 130527 w 396347"/>
                <a:gd name="connsiteY5"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230612 w 396347"/>
                <a:gd name="connsiteY4" fmla="*/ 137461 h 499892"/>
                <a:gd name="connsiteX5" fmla="*/ 130527 w 396347"/>
                <a:gd name="connsiteY5" fmla="*/ 499892 h 49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47" h="499892">
                  <a:moveTo>
                    <a:pt x="130527" y="499892"/>
                  </a:moveTo>
                  <a:cubicBezTo>
                    <a:pt x="18754" y="431737"/>
                    <a:pt x="-28468" y="296775"/>
                    <a:pt x="17407" y="176586"/>
                  </a:cubicBezTo>
                  <a:cubicBezTo>
                    <a:pt x="62000" y="59755"/>
                    <a:pt x="182954" y="-12411"/>
                    <a:pt x="310408" y="1770"/>
                  </a:cubicBezTo>
                  <a:lnTo>
                    <a:pt x="396347" y="135556"/>
                  </a:lnTo>
                  <a:lnTo>
                    <a:pt x="230612" y="137461"/>
                  </a:lnTo>
                  <a:lnTo>
                    <a:pt x="130527" y="499892"/>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9" name="Rechteck 65"/>
            <p:cNvSpPr/>
            <p:nvPr/>
          </p:nvSpPr>
          <p:spPr>
            <a:xfrm>
              <a:off x="3757158" y="2689313"/>
              <a:ext cx="214844" cy="38611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 name="connsiteX0" fmla="*/ 0 w 186093"/>
                <a:gd name="connsiteY0" fmla="*/ 0 h 394718"/>
                <a:gd name="connsiteX1" fmla="*/ 94653 w 186093"/>
                <a:gd name="connsiteY1" fmla="*/ 70931 h 394718"/>
                <a:gd name="connsiteX2" fmla="*/ 186093 w 186093"/>
                <a:gd name="connsiteY2" fmla="*/ 372684 h 394718"/>
                <a:gd name="connsiteX3" fmla="*/ 0 w 186093"/>
                <a:gd name="connsiteY3" fmla="*/ 394718 h 394718"/>
                <a:gd name="connsiteX4" fmla="*/ 0 w 186093"/>
                <a:gd name="connsiteY4" fmla="*/ 0 h 394718"/>
                <a:gd name="connsiteX0" fmla="*/ 0 w 186093"/>
                <a:gd name="connsiteY0" fmla="*/ 0 h 394718"/>
                <a:gd name="connsiteX1" fmla="*/ 92748 w 186093"/>
                <a:gd name="connsiteY1" fmla="*/ 87431 h 394718"/>
                <a:gd name="connsiteX2" fmla="*/ 186093 w 186093"/>
                <a:gd name="connsiteY2" fmla="*/ 372684 h 394718"/>
                <a:gd name="connsiteX3" fmla="*/ 0 w 186093"/>
                <a:gd name="connsiteY3" fmla="*/ 394718 h 394718"/>
                <a:gd name="connsiteX4" fmla="*/ 0 w 186093"/>
                <a:gd name="connsiteY4" fmla="*/ 0 h 394718"/>
                <a:gd name="connsiteX0" fmla="*/ 0 w 197523"/>
                <a:gd name="connsiteY0" fmla="*/ 0 h 418062"/>
                <a:gd name="connsiteX1" fmla="*/ 92748 w 197523"/>
                <a:gd name="connsiteY1" fmla="*/ 87431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21499 w 197523"/>
                <a:gd name="connsiteY2" fmla="*/ 247194 h 418062"/>
                <a:gd name="connsiteX3" fmla="*/ 197523 w 197523"/>
                <a:gd name="connsiteY3" fmla="*/ 418062 h 418062"/>
                <a:gd name="connsiteX4" fmla="*/ 0 w 197523"/>
                <a:gd name="connsiteY4" fmla="*/ 394718 h 418062"/>
                <a:gd name="connsiteX5" fmla="*/ 0 w 197523"/>
                <a:gd name="connsiteY5" fmla="*/ 0 h 418062"/>
                <a:gd name="connsiteX0" fmla="*/ 0 w 214844"/>
                <a:gd name="connsiteY0" fmla="*/ 0 h 418062"/>
                <a:gd name="connsiteX1" fmla="*/ 109893 w 214844"/>
                <a:gd name="connsiteY1" fmla="*/ 213250 h 418062"/>
                <a:gd name="connsiteX2" fmla="*/ 214844 w 214844"/>
                <a:gd name="connsiteY2" fmla="*/ 224506 h 418062"/>
                <a:gd name="connsiteX3" fmla="*/ 197523 w 214844"/>
                <a:gd name="connsiteY3" fmla="*/ 418062 h 418062"/>
                <a:gd name="connsiteX4" fmla="*/ 0 w 214844"/>
                <a:gd name="connsiteY4" fmla="*/ 394718 h 418062"/>
                <a:gd name="connsiteX5" fmla="*/ 0 w 214844"/>
                <a:gd name="connsiteY5" fmla="*/ 0 h 41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44" h="418062">
                  <a:moveTo>
                    <a:pt x="0" y="0"/>
                  </a:moveTo>
                  <a:lnTo>
                    <a:pt x="109893" y="213250"/>
                  </a:lnTo>
                  <a:lnTo>
                    <a:pt x="214844" y="224506"/>
                  </a:lnTo>
                  <a:lnTo>
                    <a:pt x="197523" y="418062"/>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1" name="Akkord 70"/>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2" name="Rechteck 71"/>
            <p:cNvSpPr/>
            <p:nvPr/>
          </p:nvSpPr>
          <p:spPr>
            <a:xfrm>
              <a:off x="3647986" y="2564904"/>
              <a:ext cx="536173" cy="694948"/>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5</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73" name="Gruppieren 72"/>
          <p:cNvGrpSpPr/>
          <p:nvPr/>
        </p:nvGrpSpPr>
        <p:grpSpPr>
          <a:xfrm>
            <a:off x="590436" y="5436632"/>
            <a:ext cx="376724" cy="461665"/>
            <a:chOff x="3627089" y="2564904"/>
            <a:chExt cx="567086" cy="694948"/>
          </a:xfrm>
        </p:grpSpPr>
        <p:sp>
          <p:nvSpPr>
            <p:cNvPr id="74" name="Ellipse 73"/>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75" name="Akkord 74"/>
            <p:cNvSpPr/>
            <p:nvPr/>
          </p:nvSpPr>
          <p:spPr>
            <a:xfrm>
              <a:off x="3642302" y="2617334"/>
              <a:ext cx="551873" cy="558736"/>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6" name="Akkord 101"/>
            <p:cNvSpPr/>
            <p:nvPr/>
          </p:nvSpPr>
          <p:spPr>
            <a:xfrm>
              <a:off x="3627089" y="2620139"/>
              <a:ext cx="396347" cy="499892"/>
            </a:xfrm>
            <a:custGeom>
              <a:avLst/>
              <a:gdLst>
                <a:gd name="connsiteX0" fmla="*/ 130497 w 557325"/>
                <a:gd name="connsiteY0" fmla="*/ 499880 h 541309"/>
                <a:gd name="connsiteX1" fmla="*/ 17377 w 557325"/>
                <a:gd name="connsiteY1" fmla="*/ 176574 h 541309"/>
                <a:gd name="connsiteX2" fmla="*/ 310378 w 557325"/>
                <a:gd name="connsiteY2" fmla="*/ 1758 h 541309"/>
                <a:gd name="connsiteX3" fmla="*/ 130497 w 557325"/>
                <a:gd name="connsiteY3" fmla="*/ 499880 h 541309"/>
                <a:gd name="connsiteX0" fmla="*/ 130527 w 310408"/>
                <a:gd name="connsiteY0" fmla="*/ 499892 h 499892"/>
                <a:gd name="connsiteX1" fmla="*/ 17407 w 310408"/>
                <a:gd name="connsiteY1" fmla="*/ 176586 h 499892"/>
                <a:gd name="connsiteX2" fmla="*/ 310408 w 310408"/>
                <a:gd name="connsiteY2" fmla="*/ 1770 h 499892"/>
                <a:gd name="connsiteX3" fmla="*/ 280142 w 310408"/>
                <a:gd name="connsiteY3" fmla="*/ 76501 h 499892"/>
                <a:gd name="connsiteX4" fmla="*/ 130527 w 310408"/>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130527 w 396347"/>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331577 w 396347"/>
                <a:gd name="connsiteY4" fmla="*/ 226996 h 499892"/>
                <a:gd name="connsiteX5" fmla="*/ 130527 w 396347"/>
                <a:gd name="connsiteY5"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230612 w 396347"/>
                <a:gd name="connsiteY4" fmla="*/ 137461 h 499892"/>
                <a:gd name="connsiteX5" fmla="*/ 130527 w 396347"/>
                <a:gd name="connsiteY5" fmla="*/ 499892 h 49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47" h="499892">
                  <a:moveTo>
                    <a:pt x="130527" y="499892"/>
                  </a:moveTo>
                  <a:cubicBezTo>
                    <a:pt x="18754" y="431737"/>
                    <a:pt x="-28468" y="296775"/>
                    <a:pt x="17407" y="176586"/>
                  </a:cubicBezTo>
                  <a:cubicBezTo>
                    <a:pt x="62000" y="59755"/>
                    <a:pt x="182954" y="-12411"/>
                    <a:pt x="310408" y="1770"/>
                  </a:cubicBezTo>
                  <a:lnTo>
                    <a:pt x="396347" y="135556"/>
                  </a:lnTo>
                  <a:lnTo>
                    <a:pt x="230612" y="137461"/>
                  </a:lnTo>
                  <a:lnTo>
                    <a:pt x="130527" y="499892"/>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7" name="Rechteck 65"/>
            <p:cNvSpPr/>
            <p:nvPr/>
          </p:nvSpPr>
          <p:spPr>
            <a:xfrm>
              <a:off x="3757158" y="2689313"/>
              <a:ext cx="214844" cy="38611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 name="connsiteX0" fmla="*/ 0 w 186093"/>
                <a:gd name="connsiteY0" fmla="*/ 0 h 394718"/>
                <a:gd name="connsiteX1" fmla="*/ 94653 w 186093"/>
                <a:gd name="connsiteY1" fmla="*/ 70931 h 394718"/>
                <a:gd name="connsiteX2" fmla="*/ 186093 w 186093"/>
                <a:gd name="connsiteY2" fmla="*/ 372684 h 394718"/>
                <a:gd name="connsiteX3" fmla="*/ 0 w 186093"/>
                <a:gd name="connsiteY3" fmla="*/ 394718 h 394718"/>
                <a:gd name="connsiteX4" fmla="*/ 0 w 186093"/>
                <a:gd name="connsiteY4" fmla="*/ 0 h 394718"/>
                <a:gd name="connsiteX0" fmla="*/ 0 w 186093"/>
                <a:gd name="connsiteY0" fmla="*/ 0 h 394718"/>
                <a:gd name="connsiteX1" fmla="*/ 92748 w 186093"/>
                <a:gd name="connsiteY1" fmla="*/ 87431 h 394718"/>
                <a:gd name="connsiteX2" fmla="*/ 186093 w 186093"/>
                <a:gd name="connsiteY2" fmla="*/ 372684 h 394718"/>
                <a:gd name="connsiteX3" fmla="*/ 0 w 186093"/>
                <a:gd name="connsiteY3" fmla="*/ 394718 h 394718"/>
                <a:gd name="connsiteX4" fmla="*/ 0 w 186093"/>
                <a:gd name="connsiteY4" fmla="*/ 0 h 394718"/>
                <a:gd name="connsiteX0" fmla="*/ 0 w 197523"/>
                <a:gd name="connsiteY0" fmla="*/ 0 h 418062"/>
                <a:gd name="connsiteX1" fmla="*/ 92748 w 197523"/>
                <a:gd name="connsiteY1" fmla="*/ 87431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21499 w 197523"/>
                <a:gd name="connsiteY2" fmla="*/ 247194 h 418062"/>
                <a:gd name="connsiteX3" fmla="*/ 197523 w 197523"/>
                <a:gd name="connsiteY3" fmla="*/ 418062 h 418062"/>
                <a:gd name="connsiteX4" fmla="*/ 0 w 197523"/>
                <a:gd name="connsiteY4" fmla="*/ 394718 h 418062"/>
                <a:gd name="connsiteX5" fmla="*/ 0 w 197523"/>
                <a:gd name="connsiteY5" fmla="*/ 0 h 418062"/>
                <a:gd name="connsiteX0" fmla="*/ 0 w 214844"/>
                <a:gd name="connsiteY0" fmla="*/ 0 h 418062"/>
                <a:gd name="connsiteX1" fmla="*/ 109893 w 214844"/>
                <a:gd name="connsiteY1" fmla="*/ 213250 h 418062"/>
                <a:gd name="connsiteX2" fmla="*/ 214844 w 214844"/>
                <a:gd name="connsiteY2" fmla="*/ 224506 h 418062"/>
                <a:gd name="connsiteX3" fmla="*/ 197523 w 214844"/>
                <a:gd name="connsiteY3" fmla="*/ 418062 h 418062"/>
                <a:gd name="connsiteX4" fmla="*/ 0 w 214844"/>
                <a:gd name="connsiteY4" fmla="*/ 394718 h 418062"/>
                <a:gd name="connsiteX5" fmla="*/ 0 w 214844"/>
                <a:gd name="connsiteY5" fmla="*/ 0 h 41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44" h="418062">
                  <a:moveTo>
                    <a:pt x="0" y="0"/>
                  </a:moveTo>
                  <a:lnTo>
                    <a:pt x="109893" y="213250"/>
                  </a:lnTo>
                  <a:lnTo>
                    <a:pt x="214844" y="224506"/>
                  </a:lnTo>
                  <a:lnTo>
                    <a:pt x="197523" y="418062"/>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8" name="Akkord 77"/>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9" name="Rechteck 78"/>
            <p:cNvSpPr/>
            <p:nvPr/>
          </p:nvSpPr>
          <p:spPr>
            <a:xfrm>
              <a:off x="3647986" y="2564904"/>
              <a:ext cx="536173" cy="694948"/>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6</a:t>
              </a:r>
              <a:endParaRPr lang="en-US" sz="24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4356356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noProof="0" dirty="0" smtClean="0"/>
              <a:t>Target Operating Model</a:t>
            </a:r>
            <a:endParaRPr lang="en-US" noProof="0" dirty="0"/>
          </a:p>
        </p:txBody>
      </p:sp>
      <p:sp>
        <p:nvSpPr>
          <p:cNvPr id="4" name="Titel 3"/>
          <p:cNvSpPr>
            <a:spLocks noGrp="1"/>
          </p:cNvSpPr>
          <p:nvPr>
            <p:ph type="title"/>
          </p:nvPr>
        </p:nvSpPr>
        <p:spPr/>
        <p:txBody>
          <a:bodyPr/>
          <a:lstStyle/>
          <a:p>
            <a:r>
              <a:rPr lang="en-US" noProof="0" dirty="0" smtClean="0"/>
              <a:t>Overview (3/6) – Core issues</a:t>
            </a:r>
            <a:endParaRPr lang="en-US" noProof="0" dirty="0"/>
          </a:p>
        </p:txBody>
      </p:sp>
      <p:graphicFrame>
        <p:nvGraphicFramePr>
          <p:cNvPr id="70" name="Tabelle 69"/>
          <p:cNvGraphicFramePr>
            <a:graphicFrameLocks noGrp="1"/>
          </p:cNvGraphicFramePr>
          <p:nvPr>
            <p:extLst>
              <p:ext uri="{D42A27DB-BD31-4B8C-83A1-F6EECF244321}">
                <p14:modId xmlns:p14="http://schemas.microsoft.com/office/powerpoint/2010/main" val="2690586498"/>
              </p:ext>
            </p:extLst>
          </p:nvPr>
        </p:nvGraphicFramePr>
        <p:xfrm>
          <a:off x="488950" y="1422400"/>
          <a:ext cx="8928100" cy="4618946"/>
        </p:xfrm>
        <a:graphic>
          <a:graphicData uri="http://schemas.openxmlformats.org/drawingml/2006/table">
            <a:tbl>
              <a:tblPr firstRow="1" bandRow="1">
                <a:tableStyleId>{5C22544A-7EE6-4342-B048-85BDC9FD1C3A}</a:tableStyleId>
              </a:tblPr>
              <a:tblGrid>
                <a:gridCol w="2227873"/>
                <a:gridCol w="6122377"/>
                <a:gridCol w="577850"/>
              </a:tblGrid>
              <a:tr h="288000">
                <a:tc>
                  <a:txBody>
                    <a:bodyPr/>
                    <a:lstStyle/>
                    <a:p>
                      <a:pPr marL="0" indent="0">
                        <a:lnSpc>
                          <a:spcPct val="95000"/>
                        </a:lnSpc>
                        <a:spcBef>
                          <a:spcPts val="0"/>
                        </a:spcBef>
                        <a:spcAft>
                          <a:spcPts val="0"/>
                        </a:spcAft>
                        <a:buNone/>
                        <a:tabLst>
                          <a:tab pos="176213" algn="l"/>
                        </a:tabLst>
                      </a:pPr>
                      <a:r>
                        <a:rPr lang="en-US" sz="900" b="1" noProof="0" dirty="0" smtClean="0">
                          <a:solidFill>
                            <a:schemeClr val="bg1"/>
                          </a:solidFill>
                        </a:rPr>
                        <a:t>Core Issue</a:t>
                      </a:r>
                      <a:endParaRPr lang="en-US" sz="900" b="1" noProof="0"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12000">
                <a:tc>
                  <a:txBody>
                    <a:bodyPr/>
                    <a:lstStyle/>
                    <a:p>
                      <a:pPr marL="216000" indent="-216000">
                        <a:lnSpc>
                          <a:spcPct val="95000"/>
                        </a:lnSpc>
                        <a:spcBef>
                          <a:spcPts val="0"/>
                        </a:spcBef>
                        <a:spcAft>
                          <a:spcPts val="200"/>
                        </a:spcAft>
                        <a:buAutoNum type="arabicPeriod"/>
                        <a:tabLst>
                          <a:tab pos="176213" algn="l"/>
                        </a:tabLst>
                      </a:pPr>
                      <a:r>
                        <a:rPr lang="en-US" sz="900" b="1" noProof="0" dirty="0" smtClean="0">
                          <a:solidFill>
                            <a:schemeClr val="tx2"/>
                          </a:solidFill>
                        </a:rPr>
                        <a:t>Is there a comprehensive understanding of the vision and deal strategy/rationale as well as the integration (JV) principles and their critical success factors?</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Analysis/Review of the integration (JV) blueprints incl. vision, and deal rationale and integration (JV) principles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Determination of the critical success factors and resources needed</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9-10</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612000">
                <a:tc>
                  <a:txBody>
                    <a:bodyPr/>
                    <a:lstStyle/>
                    <a:p>
                      <a:pPr marL="216000" indent="-216000">
                        <a:lnSpc>
                          <a:spcPct val="95000"/>
                        </a:lnSpc>
                        <a:spcBef>
                          <a:spcPts val="0"/>
                        </a:spcBef>
                        <a:spcAft>
                          <a:spcPts val="200"/>
                        </a:spcAft>
                        <a:buClr>
                          <a:schemeClr val="tx2"/>
                        </a:buClr>
                        <a:tabLst>
                          <a:tab pos="176213" algn="l"/>
                        </a:tabLst>
                      </a:pPr>
                      <a:r>
                        <a:rPr lang="en-US" sz="900" b="1" kern="1200" noProof="0" dirty="0" smtClean="0">
                          <a:solidFill>
                            <a:schemeClr val="tx2"/>
                          </a:solidFill>
                          <a:latin typeface="+mn-lt"/>
                          <a:ea typeface="+mn-ea"/>
                          <a:cs typeface="+mn-cs"/>
                        </a:rPr>
                        <a:t>2. 		What is the current organizational structure and that of the target organization?</a:t>
                      </a:r>
                    </a:p>
                    <a:p>
                      <a:pPr marL="216000" indent="-216000">
                        <a:lnSpc>
                          <a:spcPct val="95000"/>
                        </a:lnSpc>
                        <a:spcBef>
                          <a:spcPts val="0"/>
                        </a:spcBef>
                        <a:spcAft>
                          <a:spcPts val="200"/>
                        </a:spcAft>
                        <a:buClr>
                          <a:schemeClr val="tx2"/>
                        </a:buClr>
                        <a:tabLst>
                          <a:tab pos="176213" algn="l"/>
                        </a:tabLst>
                      </a:pPr>
                      <a:endParaRPr lang="en-US" sz="900" b="1" kern="1200" noProof="0" dirty="0" smtClean="0">
                        <a:solidFill>
                          <a:schemeClr val="tx2"/>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Overview of the legal structure (no. of companies, shares in affiliated companies, etc.)</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Overview of the operating structures (geographic vs. functional focus of the companies/areas, internal approval between companies/areas, centralization/decentralization, shared services, P&amp;L responsibilities, etc.)</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Writing of job profiles, management appraisal and nomination</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Presentation of the staff structure and FTE allocations per company/area/function, possible personnel reduction or hiring measures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11</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612000">
                <a:tc>
                  <a:txBody>
                    <a:bodyPr/>
                    <a:lstStyle/>
                    <a:p>
                      <a:pPr marL="216000" indent="-216000">
                        <a:lnSpc>
                          <a:spcPct val="95000"/>
                        </a:lnSpc>
                        <a:spcBef>
                          <a:spcPts val="0"/>
                        </a:spcBef>
                        <a:spcAft>
                          <a:spcPts val="200"/>
                        </a:spcAft>
                        <a:buAutoNum type="arabicPeriod" startAt="3"/>
                        <a:tabLst>
                          <a:tab pos="176213" algn="l"/>
                        </a:tabLst>
                      </a:pPr>
                      <a:r>
                        <a:rPr lang="en-US" sz="900" b="1" kern="1200" noProof="0" dirty="0" smtClean="0">
                          <a:solidFill>
                            <a:schemeClr val="tx2"/>
                          </a:solidFill>
                          <a:latin typeface="+mn-lt"/>
                          <a:ea typeface="+mn-ea"/>
                          <a:cs typeface="+mn-cs"/>
                        </a:rPr>
                        <a:t>How are the process organization and core processes currently set up and how will they be in the target organization?</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Presentation of the governance rules, core processes and the most important decision-making processes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Definition of scalable "best-in-class“ core processes and future service levels </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Presentation of needed resources and relevant interfaces for assuring smooth processes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Presentation of possible process risks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12-13</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540000">
                <a:tc>
                  <a:txBody>
                    <a:bodyPr/>
                    <a:lstStyle/>
                    <a:p>
                      <a:pPr marL="228600" indent="-228600">
                        <a:lnSpc>
                          <a:spcPct val="95000"/>
                        </a:lnSpc>
                        <a:spcBef>
                          <a:spcPts val="0"/>
                        </a:spcBef>
                        <a:spcAft>
                          <a:spcPts val="200"/>
                        </a:spcAft>
                        <a:buFont typeface="+mj-lt"/>
                        <a:buAutoNum type="arabicPeriod" startAt="4"/>
                        <a:tabLst>
                          <a:tab pos="176213" algn="l"/>
                        </a:tabLst>
                      </a:pPr>
                      <a:r>
                        <a:rPr lang="en-US" sz="900" b="1" kern="1200" noProof="0" dirty="0" smtClean="0">
                          <a:solidFill>
                            <a:schemeClr val="tx2"/>
                          </a:solidFill>
                          <a:latin typeface="+mn-lt"/>
                          <a:ea typeface="+mn-ea"/>
                          <a:cs typeface="+mn-cs"/>
                        </a:rPr>
                        <a:t>What technologies/systems are currently used and will be required in the future? </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Overview of the technologies/systems used and the corresponding ownership</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Presentation of the required technologies/systems and adaptations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Presentation of access alternatives </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14</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612000">
                <a:tc>
                  <a:txBody>
                    <a:bodyPr/>
                    <a:lstStyle/>
                    <a:p>
                      <a:pPr marL="228600" indent="-228600">
                        <a:lnSpc>
                          <a:spcPct val="95000"/>
                        </a:lnSpc>
                        <a:spcBef>
                          <a:spcPts val="0"/>
                        </a:spcBef>
                        <a:spcAft>
                          <a:spcPts val="200"/>
                        </a:spcAft>
                        <a:buFont typeface="+mj-lt"/>
                        <a:buAutoNum type="arabicPeriod" startAt="5"/>
                        <a:tabLst>
                          <a:tab pos="176213" algn="l"/>
                        </a:tabLst>
                      </a:pPr>
                      <a:r>
                        <a:rPr lang="en-US" sz="900" b="1" kern="1200" noProof="0" dirty="0" smtClean="0">
                          <a:solidFill>
                            <a:schemeClr val="tx2"/>
                          </a:solidFill>
                          <a:latin typeface="+mn-lt"/>
                          <a:ea typeface="+mn-ea"/>
                          <a:cs typeface="+mn-cs"/>
                        </a:rPr>
                        <a:t>What important property rights and contracts do currently exist and will be required in future? </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Presentation of the most important contracts for the operating business (contract parties, services, change-of-control clauses, etc.) and adjustments required</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Presentation of the most important property rights, licenses and rights of use for external or affiliated companies and required adjustments </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Presentation of the impact of the adjustments on the cost structure</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15</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540000">
                <a:tc>
                  <a:txBody>
                    <a:bodyPr/>
                    <a:lstStyle/>
                    <a:p>
                      <a:pPr marL="228600" indent="-228600">
                        <a:lnSpc>
                          <a:spcPct val="95000"/>
                        </a:lnSpc>
                        <a:spcBef>
                          <a:spcPts val="0"/>
                        </a:spcBef>
                        <a:spcAft>
                          <a:spcPts val="200"/>
                        </a:spcAft>
                        <a:buFont typeface="+mj-lt"/>
                        <a:buAutoNum type="arabicPeriod" startAt="6"/>
                        <a:tabLst>
                          <a:tab pos="176213" algn="l"/>
                        </a:tabLst>
                      </a:pPr>
                      <a:r>
                        <a:rPr lang="en-US" sz="900" b="1" kern="1200" noProof="0" dirty="0" smtClean="0">
                          <a:solidFill>
                            <a:schemeClr val="tx2"/>
                          </a:solidFill>
                          <a:latin typeface="+mn-lt"/>
                          <a:ea typeface="+mn-ea"/>
                          <a:cs typeface="+mn-cs"/>
                        </a:rPr>
                        <a:t>What assets do currently exist and will be required in future? </a:t>
                      </a:r>
                    </a:p>
                  </a:txBody>
                  <a:tcPr marL="54000" marR="54000" marT="54000" marB="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Presentation of the assets and their ownership, which are relevant to the operational business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Presentation of access and usage possibilities</a:t>
                      </a:r>
                    </a:p>
                  </a:txBody>
                  <a:tcPr marL="54000" marR="54000" marT="5400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16</a:t>
                      </a:r>
                    </a:p>
                  </a:txBody>
                  <a:tcPr marL="54000" marR="54000" marT="54000" marB="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6292160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Target Operating Model</a:t>
            </a:r>
            <a:endParaRPr lang="en-US" dirty="0"/>
          </a:p>
        </p:txBody>
      </p:sp>
      <p:sp>
        <p:nvSpPr>
          <p:cNvPr id="4" name="Titel 3"/>
          <p:cNvSpPr>
            <a:spLocks noGrp="1"/>
          </p:cNvSpPr>
          <p:nvPr>
            <p:ph type="title"/>
          </p:nvPr>
        </p:nvSpPr>
        <p:spPr/>
        <p:txBody>
          <a:bodyPr/>
          <a:lstStyle/>
          <a:p>
            <a:r>
              <a:rPr lang="en-US" dirty="0" smtClean="0"/>
              <a:t>Overview (4/6) – Placement in the overall integration process</a:t>
            </a:r>
            <a:endParaRPr lang="en-US" dirty="0"/>
          </a:p>
        </p:txBody>
      </p:sp>
      <p:sp>
        <p:nvSpPr>
          <p:cNvPr id="39" name="Text Box 8"/>
          <p:cNvSpPr txBox="1">
            <a:spLocks noChangeArrowheads="1"/>
          </p:cNvSpPr>
          <p:nvPr>
            <p:custDataLst>
              <p:tags r:id="rId1"/>
            </p:custDataLst>
          </p:nvPr>
        </p:nvSpPr>
        <p:spPr bwMode="auto">
          <a:xfrm>
            <a:off x="488950" y="6046658"/>
            <a:ext cx="5351238" cy="92333"/>
          </a:xfrm>
          <a:prstGeom prst="rect">
            <a:avLst/>
          </a:prstGeom>
          <a:noFill/>
          <a:ln w="6350">
            <a:noFill/>
            <a:miter lim="800000"/>
            <a:headEnd type="none" w="sm" len="sm"/>
            <a:tailEnd type="none" w="sm" len="sm"/>
          </a:ln>
          <a:effectLst/>
        </p:spPr>
        <p:txBody>
          <a:bodyPr wrap="square" lIns="0" tIns="0" rIns="0" bIns="0" anchor="b">
            <a:spAutoFit/>
          </a:bodyPr>
          <a:lstStyle/>
          <a:p>
            <a:pPr marL="360363" indent="-360363" defTabSz="762000" eaLnBrk="0" hangingPunct="0">
              <a:spcBef>
                <a:spcPts val="200"/>
              </a:spcBef>
            </a:pPr>
            <a:r>
              <a:rPr lang="en-US" sz="600" dirty="0" smtClean="0">
                <a:solidFill>
                  <a:srgbClr val="000000"/>
                </a:solidFill>
                <a:cs typeface="Arial" pitchFamily="34" charset="0"/>
              </a:rPr>
              <a:t>Note:	(a)  The time between signing and closing may be between 0 (same day) and several months</a:t>
            </a:r>
          </a:p>
        </p:txBody>
      </p:sp>
      <p:sp>
        <p:nvSpPr>
          <p:cNvPr id="25" name="Rectangle 18"/>
          <p:cNvSpPr>
            <a:spLocks noChangeArrowheads="1"/>
          </p:cNvSpPr>
          <p:nvPr/>
        </p:nvSpPr>
        <p:spPr bwMode="auto">
          <a:xfrm rot="16200000">
            <a:off x="326139" y="2528619"/>
            <a:ext cx="672743" cy="340285"/>
          </a:xfrm>
          <a:prstGeom prst="rect">
            <a:avLst/>
          </a:prstGeom>
          <a:solidFill>
            <a:schemeClr val="accent3"/>
          </a:solidFill>
          <a:ln w="6350">
            <a:solidFill>
              <a:schemeClr val="accent3"/>
            </a:solidFill>
            <a:miter lim="800000"/>
            <a:headEnd/>
            <a:tailEnd/>
          </a:ln>
        </p:spPr>
        <p:txBody>
          <a:bodyPr wrap="none" lIns="63500" tIns="0" rIns="64800" bIns="0" anchor="ctr"/>
          <a:lstStyle/>
          <a:p>
            <a:pPr algn="ctr">
              <a:defRPr/>
            </a:pPr>
            <a:r>
              <a:rPr lang="en-US" sz="900" b="1" dirty="0" smtClean="0">
                <a:solidFill>
                  <a:srgbClr val="FFFFFF"/>
                </a:solidFill>
              </a:rPr>
              <a:t>Vision and </a:t>
            </a:r>
          </a:p>
          <a:p>
            <a:pPr algn="ctr">
              <a:defRPr/>
            </a:pPr>
            <a:r>
              <a:rPr lang="en-US" sz="900" b="1" dirty="0" smtClean="0">
                <a:solidFill>
                  <a:srgbClr val="FFFFFF"/>
                </a:solidFill>
              </a:rPr>
              <a:t>approach</a:t>
            </a:r>
            <a:endParaRPr lang="en-US" sz="900" b="1" dirty="0">
              <a:solidFill>
                <a:srgbClr val="FFFFFF"/>
              </a:solidFill>
            </a:endParaRPr>
          </a:p>
        </p:txBody>
      </p:sp>
      <p:sp>
        <p:nvSpPr>
          <p:cNvPr id="27" name="Rectangle 24"/>
          <p:cNvSpPr>
            <a:spLocks noChangeArrowheads="1"/>
          </p:cNvSpPr>
          <p:nvPr/>
        </p:nvSpPr>
        <p:spPr bwMode="auto">
          <a:xfrm rot="16200000">
            <a:off x="326139" y="4922985"/>
            <a:ext cx="672743" cy="340285"/>
          </a:xfrm>
          <a:prstGeom prst="rect">
            <a:avLst/>
          </a:prstGeom>
          <a:solidFill>
            <a:schemeClr val="accent3"/>
          </a:solidFill>
          <a:ln w="6350">
            <a:solidFill>
              <a:schemeClr val="accent3"/>
            </a:solidFill>
            <a:miter lim="800000"/>
            <a:headEnd/>
            <a:tailEnd/>
          </a:ln>
        </p:spPr>
        <p:txBody>
          <a:bodyPr wrap="none" lIns="63500" tIns="0" rIns="64800" bIns="0" anchor="ctr"/>
          <a:lstStyle/>
          <a:p>
            <a:pPr algn="ctr">
              <a:defRPr/>
            </a:pPr>
            <a:r>
              <a:rPr lang="en-US" sz="900" b="1" dirty="0" smtClean="0">
                <a:solidFill>
                  <a:srgbClr val="FFFFFF"/>
                </a:solidFill>
              </a:rPr>
              <a:t>People and</a:t>
            </a:r>
            <a:br>
              <a:rPr lang="en-US" sz="900" b="1" dirty="0" smtClean="0">
                <a:solidFill>
                  <a:srgbClr val="FFFFFF"/>
                </a:solidFill>
              </a:rPr>
            </a:br>
            <a:r>
              <a:rPr lang="en-US" sz="900" b="1" dirty="0" smtClean="0">
                <a:solidFill>
                  <a:srgbClr val="FFFFFF"/>
                </a:solidFill>
              </a:rPr>
              <a:t>culture</a:t>
            </a:r>
            <a:endParaRPr lang="en-US" sz="900" b="1" dirty="0">
              <a:solidFill>
                <a:srgbClr val="FFFFFF"/>
              </a:solidFill>
            </a:endParaRPr>
          </a:p>
        </p:txBody>
      </p:sp>
      <p:sp>
        <p:nvSpPr>
          <p:cNvPr id="30" name="Rectangle 20"/>
          <p:cNvSpPr>
            <a:spLocks noChangeArrowheads="1"/>
          </p:cNvSpPr>
          <p:nvPr/>
        </p:nvSpPr>
        <p:spPr bwMode="auto">
          <a:xfrm rot="16200000">
            <a:off x="326139" y="3326740"/>
            <a:ext cx="672743" cy="340285"/>
          </a:xfrm>
          <a:prstGeom prst="rect">
            <a:avLst/>
          </a:prstGeom>
          <a:solidFill>
            <a:schemeClr val="accent3"/>
          </a:solidFill>
          <a:ln w="6350">
            <a:solidFill>
              <a:schemeClr val="accent3"/>
            </a:solidFill>
            <a:miter lim="800000"/>
            <a:headEnd/>
            <a:tailEnd/>
          </a:ln>
        </p:spPr>
        <p:txBody>
          <a:bodyPr wrap="none" lIns="63500" tIns="0" rIns="64800" bIns="0" anchor="ctr"/>
          <a:lstStyle/>
          <a:p>
            <a:pPr algn="ctr">
              <a:defRPr/>
            </a:pPr>
            <a:r>
              <a:rPr lang="en-US" sz="900" b="1" dirty="0" smtClean="0">
                <a:solidFill>
                  <a:srgbClr val="FFFFFF"/>
                </a:solidFill>
              </a:rPr>
              <a:t>Value</a:t>
            </a:r>
            <a:endParaRPr lang="en-US" sz="900" b="1" dirty="0">
              <a:solidFill>
                <a:srgbClr val="FFFFFF"/>
              </a:solidFill>
            </a:endParaRPr>
          </a:p>
        </p:txBody>
      </p:sp>
      <p:sp>
        <p:nvSpPr>
          <p:cNvPr id="33" name="Rectangle 19"/>
          <p:cNvSpPr>
            <a:spLocks noChangeArrowheads="1"/>
          </p:cNvSpPr>
          <p:nvPr/>
        </p:nvSpPr>
        <p:spPr bwMode="auto">
          <a:xfrm rot="16200000">
            <a:off x="326139" y="4124862"/>
            <a:ext cx="672743" cy="340285"/>
          </a:xfrm>
          <a:prstGeom prst="rect">
            <a:avLst/>
          </a:prstGeom>
          <a:solidFill>
            <a:schemeClr val="accent3"/>
          </a:solidFill>
          <a:ln w="6350">
            <a:solidFill>
              <a:schemeClr val="accent3"/>
            </a:solidFill>
            <a:miter lim="800000"/>
            <a:headEnd/>
            <a:tailEnd/>
          </a:ln>
        </p:spPr>
        <p:txBody>
          <a:bodyPr wrap="none" lIns="63500" tIns="0" rIns="64800" bIns="0" anchor="ctr"/>
          <a:lstStyle/>
          <a:p>
            <a:pPr algn="ctr">
              <a:defRPr/>
            </a:pPr>
            <a:r>
              <a:rPr lang="en-US" sz="900" b="1" dirty="0" smtClean="0">
                <a:solidFill>
                  <a:srgbClr val="FFFFFF"/>
                </a:solidFill>
              </a:rPr>
              <a:t>Control</a:t>
            </a:r>
            <a:endParaRPr lang="en-US" sz="900" b="1" dirty="0">
              <a:solidFill>
                <a:srgbClr val="FFFFFF"/>
              </a:solidFill>
            </a:endParaRPr>
          </a:p>
        </p:txBody>
      </p:sp>
      <p:sp>
        <p:nvSpPr>
          <p:cNvPr id="34" name="Rectangle 24"/>
          <p:cNvSpPr>
            <a:spLocks noChangeArrowheads="1"/>
          </p:cNvSpPr>
          <p:nvPr/>
        </p:nvSpPr>
        <p:spPr bwMode="auto">
          <a:xfrm rot="16200000">
            <a:off x="409318" y="5598051"/>
            <a:ext cx="506386" cy="340285"/>
          </a:xfrm>
          <a:prstGeom prst="rect">
            <a:avLst/>
          </a:prstGeom>
          <a:solidFill>
            <a:schemeClr val="accent4"/>
          </a:solidFill>
          <a:ln w="6350">
            <a:solidFill>
              <a:schemeClr val="accent4"/>
            </a:solidFill>
            <a:miter lim="800000"/>
            <a:headEnd/>
            <a:tailEnd/>
          </a:ln>
        </p:spPr>
        <p:txBody>
          <a:bodyPr wrap="none" lIns="63500" tIns="0" rIns="64800" bIns="0" anchor="ctr"/>
          <a:lstStyle/>
          <a:p>
            <a:pPr algn="ctr">
              <a:defRPr/>
            </a:pPr>
            <a:r>
              <a:rPr lang="en-US" sz="900" b="1" dirty="0" smtClean="0">
                <a:solidFill>
                  <a:srgbClr val="FFFFFF"/>
                </a:solidFill>
              </a:rPr>
              <a:t>PMO</a:t>
            </a:r>
            <a:endParaRPr lang="en-US" sz="900" b="1" dirty="0">
              <a:solidFill>
                <a:srgbClr val="FFFFFF"/>
              </a:solidFill>
            </a:endParaRPr>
          </a:p>
        </p:txBody>
      </p:sp>
      <p:sp>
        <p:nvSpPr>
          <p:cNvPr id="35" name="Rectangle 15"/>
          <p:cNvSpPr>
            <a:spLocks noChangeArrowheads="1"/>
          </p:cNvSpPr>
          <p:nvPr/>
        </p:nvSpPr>
        <p:spPr bwMode="blackWhite">
          <a:xfrm>
            <a:off x="896014" y="2362391"/>
            <a:ext cx="2040422" cy="3067109"/>
          </a:xfrm>
          <a:prstGeom prst="rect">
            <a:avLst/>
          </a:prstGeom>
          <a:noFill/>
          <a:ln w="6350">
            <a:solidFill>
              <a:schemeClr val="accent3"/>
            </a:solidFill>
            <a:miter lim="800000"/>
            <a:headEnd/>
            <a:tailEnd/>
          </a:ln>
        </p:spPr>
        <p:txBody>
          <a:bodyPr wrap="square" lIns="54000" tIns="54000" rIns="72000" bIns="54000">
            <a:noAutofit/>
          </a:bodyPr>
          <a:lstStyle/>
          <a:p>
            <a:pPr marL="114300" indent="-114300">
              <a:spcBef>
                <a:spcPts val="200"/>
              </a:spcBef>
              <a:spcAft>
                <a:spcPts val="200"/>
              </a:spcAft>
              <a:buClr>
                <a:srgbClr val="97989A"/>
              </a:buClr>
              <a:buSzPct val="100000"/>
              <a:defRPr/>
            </a:pPr>
            <a:r>
              <a:rPr lang="en-US" sz="900" b="1" dirty="0" smtClean="0">
                <a:solidFill>
                  <a:srgbClr val="00338D"/>
                </a:solidFill>
                <a:cs typeface="Arial" pitchFamily="34" charset="0"/>
              </a:rPr>
              <a:t>Objective:</a:t>
            </a:r>
          </a:p>
          <a:p>
            <a:pPr>
              <a:spcBef>
                <a:spcPts val="200"/>
              </a:spcBef>
              <a:spcAft>
                <a:spcPts val="200"/>
              </a:spcAft>
              <a:buClr>
                <a:srgbClr val="97989A"/>
              </a:buClr>
              <a:buSzPct val="100000"/>
              <a:defRPr/>
            </a:pPr>
            <a:r>
              <a:rPr lang="en-US" sz="900" dirty="0" smtClean="0">
                <a:solidFill>
                  <a:srgbClr val="00338D"/>
                </a:solidFill>
                <a:cs typeface="Arial" pitchFamily="34" charset="0"/>
              </a:rPr>
              <a:t>Confirm and document the strategic intent, value drivers, initial view on the target operating model and high level target structure </a:t>
            </a:r>
            <a:br>
              <a:rPr lang="en-US" sz="900" dirty="0" smtClean="0">
                <a:solidFill>
                  <a:srgbClr val="00338D"/>
                </a:solidFill>
                <a:cs typeface="Arial" pitchFamily="34" charset="0"/>
              </a:rPr>
            </a:br>
            <a:r>
              <a:rPr lang="en-US" sz="900" dirty="0" smtClean="0">
                <a:solidFill>
                  <a:srgbClr val="00338D"/>
                </a:solidFill>
                <a:cs typeface="Arial" pitchFamily="34" charset="0"/>
              </a:rPr>
              <a:t/>
            </a:r>
            <a:br>
              <a:rPr lang="en-US" sz="900" dirty="0" smtClean="0">
                <a:solidFill>
                  <a:srgbClr val="00338D"/>
                </a:solidFill>
                <a:cs typeface="Arial" pitchFamily="34" charset="0"/>
              </a:rPr>
            </a:br>
            <a:r>
              <a:rPr lang="en-US" sz="900" dirty="0" smtClean="0">
                <a:solidFill>
                  <a:srgbClr val="00338D"/>
                </a:solidFill>
                <a:cs typeface="Arial" pitchFamily="34" charset="0"/>
              </a:rPr>
              <a:t/>
            </a:r>
            <a:br>
              <a:rPr lang="en-US" sz="900" dirty="0" smtClean="0">
                <a:solidFill>
                  <a:srgbClr val="00338D"/>
                </a:solidFill>
                <a:cs typeface="Arial" pitchFamily="34" charset="0"/>
              </a:rPr>
            </a:br>
            <a:r>
              <a:rPr lang="en-US" sz="900" b="1" dirty="0" smtClean="0">
                <a:cs typeface="Arial" pitchFamily="34" charset="0"/>
              </a:rPr>
              <a:t>Documentation and approval:</a:t>
            </a:r>
          </a:p>
          <a:p>
            <a:pPr marL="216000"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Deal rationale</a:t>
            </a:r>
          </a:p>
          <a:p>
            <a:pPr marL="216000"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Depth of integration</a:t>
            </a:r>
          </a:p>
          <a:p>
            <a:pPr marL="216000"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Risks and measures</a:t>
            </a:r>
          </a:p>
          <a:p>
            <a:pPr marL="216000"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High level target structure (organization)</a:t>
            </a:r>
          </a:p>
          <a:p>
            <a:pPr marL="216000"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High level synergy assessment</a:t>
            </a:r>
          </a:p>
          <a:p>
            <a:pPr marL="216000"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Stakeholder mapping and approved communication elements</a:t>
            </a:r>
          </a:p>
          <a:p>
            <a:pPr marL="216000" indent="-216000">
              <a:spcBef>
                <a:spcPts val="200"/>
              </a:spcBef>
              <a:spcAft>
                <a:spcPts val="200"/>
              </a:spcAft>
              <a:buSzPct val="100000"/>
              <a:buFont typeface="Univers for KPMG Light" panose="020B0403020202020204" pitchFamily="34" charset="0"/>
              <a:buChar char="—"/>
              <a:defRPr/>
            </a:pPr>
            <a:r>
              <a:rPr lang="en-US" sz="900" dirty="0" smtClean="0">
                <a:solidFill>
                  <a:srgbClr val="000000"/>
                </a:solidFill>
                <a:cs typeface="Arial" pitchFamily="34" charset="0"/>
              </a:rPr>
              <a:t>Timeline for the integration</a:t>
            </a:r>
          </a:p>
          <a:p>
            <a:pPr marL="114300" lvl="2" indent="-114300">
              <a:spcBef>
                <a:spcPts val="200"/>
              </a:spcBef>
              <a:spcAft>
                <a:spcPts val="200"/>
              </a:spcAft>
              <a:buClr>
                <a:srgbClr val="97989A"/>
              </a:buClr>
              <a:buSzPct val="100000"/>
              <a:defRPr/>
            </a:pPr>
            <a:endParaRPr lang="en-US" sz="800" dirty="0" smtClean="0">
              <a:solidFill>
                <a:srgbClr val="000000"/>
              </a:solidFill>
              <a:cs typeface="Arial" pitchFamily="34" charset="0"/>
            </a:endParaRPr>
          </a:p>
          <a:p>
            <a:pPr marL="114300" lvl="2" indent="-114300">
              <a:spcBef>
                <a:spcPts val="200"/>
              </a:spcBef>
              <a:spcAft>
                <a:spcPts val="200"/>
              </a:spcAft>
              <a:buClr>
                <a:srgbClr val="97989A"/>
              </a:buClr>
              <a:buSzPct val="100000"/>
              <a:defRPr/>
            </a:pPr>
            <a:endParaRPr lang="en-US" sz="800" b="1" dirty="0" smtClean="0">
              <a:solidFill>
                <a:srgbClr val="000000"/>
              </a:solidFill>
              <a:cs typeface="Arial" pitchFamily="34" charset="0"/>
            </a:endParaRPr>
          </a:p>
          <a:p>
            <a:pPr marL="114300" lvl="2" indent="-114300">
              <a:spcBef>
                <a:spcPts val="200"/>
              </a:spcBef>
              <a:spcAft>
                <a:spcPts val="200"/>
              </a:spcAft>
              <a:buClr>
                <a:srgbClr val="97989A"/>
              </a:buClr>
              <a:buSzPct val="100000"/>
              <a:buFont typeface="Arial" pitchFamily="34" charset="0"/>
              <a:buChar char="■"/>
              <a:defRPr/>
            </a:pPr>
            <a:endParaRPr lang="en-US" sz="800" dirty="0" smtClean="0">
              <a:solidFill>
                <a:srgbClr val="000000"/>
              </a:solidFill>
              <a:cs typeface="Arial" pitchFamily="34" charset="0"/>
            </a:endParaRPr>
          </a:p>
          <a:p>
            <a:pPr marL="114300" indent="-114300">
              <a:spcBef>
                <a:spcPts val="200"/>
              </a:spcBef>
              <a:spcAft>
                <a:spcPts val="200"/>
              </a:spcAft>
              <a:buClr>
                <a:srgbClr val="97989A"/>
              </a:buClr>
              <a:buSzPct val="100000"/>
              <a:buFont typeface="Arial" pitchFamily="34" charset="0"/>
              <a:buChar char="■"/>
              <a:defRPr/>
            </a:pPr>
            <a:endParaRPr lang="en-US" sz="800" dirty="0" smtClean="0">
              <a:solidFill>
                <a:srgbClr val="000000"/>
              </a:solidFill>
            </a:endParaRPr>
          </a:p>
          <a:p>
            <a:pPr marL="114300" indent="-114300">
              <a:spcBef>
                <a:spcPts val="200"/>
              </a:spcBef>
              <a:spcAft>
                <a:spcPts val="200"/>
              </a:spcAft>
              <a:buClr>
                <a:srgbClr val="97989A"/>
              </a:buClr>
              <a:buSzPct val="100000"/>
              <a:buFont typeface="Arial" pitchFamily="34" charset="0"/>
              <a:buChar char="■"/>
              <a:defRPr/>
            </a:pPr>
            <a:endParaRPr lang="en-US" sz="800" dirty="0" smtClean="0">
              <a:solidFill>
                <a:srgbClr val="000000"/>
              </a:solidFill>
            </a:endParaRPr>
          </a:p>
        </p:txBody>
      </p:sp>
      <p:sp>
        <p:nvSpPr>
          <p:cNvPr id="36" name="Rectangle 15"/>
          <p:cNvSpPr>
            <a:spLocks noChangeArrowheads="1"/>
          </p:cNvSpPr>
          <p:nvPr/>
        </p:nvSpPr>
        <p:spPr bwMode="blackWhite">
          <a:xfrm>
            <a:off x="3005022" y="2362391"/>
            <a:ext cx="2040422" cy="3067109"/>
          </a:xfrm>
          <a:prstGeom prst="rect">
            <a:avLst/>
          </a:prstGeom>
          <a:noFill/>
          <a:ln w="6350">
            <a:solidFill>
              <a:schemeClr val="accent3"/>
            </a:solidFill>
            <a:miter lim="800000"/>
            <a:headEnd/>
            <a:tailEnd/>
          </a:ln>
        </p:spPr>
        <p:txBody>
          <a:bodyPr wrap="square" lIns="54000" tIns="54000" rIns="72000" bIns="54000">
            <a:noAutofit/>
          </a:bodyPr>
          <a:lstStyle/>
          <a:p>
            <a:pPr marL="114300" indent="-114300">
              <a:spcBef>
                <a:spcPts val="200"/>
              </a:spcBef>
              <a:spcAft>
                <a:spcPts val="200"/>
              </a:spcAft>
              <a:buClr>
                <a:srgbClr val="97989A"/>
              </a:buClr>
              <a:buSzPct val="100000"/>
              <a:defRPr/>
            </a:pPr>
            <a:r>
              <a:rPr lang="en-US" sz="900" b="1" dirty="0" smtClean="0">
                <a:solidFill>
                  <a:srgbClr val="00338D"/>
                </a:solidFill>
                <a:cs typeface="Arial" pitchFamily="34" charset="0"/>
              </a:rPr>
              <a:t>Objective:</a:t>
            </a:r>
          </a:p>
          <a:p>
            <a:pPr>
              <a:spcBef>
                <a:spcPts val="200"/>
              </a:spcBef>
              <a:spcAft>
                <a:spcPts val="200"/>
              </a:spcAft>
              <a:buClr>
                <a:srgbClr val="97989A"/>
              </a:buClr>
              <a:buSzPct val="100000"/>
              <a:defRPr/>
            </a:pPr>
            <a:r>
              <a:rPr lang="en-US" sz="900" dirty="0" smtClean="0">
                <a:solidFill>
                  <a:srgbClr val="00338D"/>
                </a:solidFill>
                <a:cs typeface="Arial" pitchFamily="34" charset="0"/>
              </a:rPr>
              <a:t>Guarantee “day-1 readiness“ for control over the process, the integration goals and the daily business as of closing; target operating model and synergy case</a:t>
            </a:r>
            <a:br>
              <a:rPr lang="en-US" sz="900" dirty="0" smtClean="0">
                <a:solidFill>
                  <a:srgbClr val="00338D"/>
                </a:solidFill>
                <a:cs typeface="Arial" pitchFamily="34" charset="0"/>
              </a:rPr>
            </a:br>
            <a:endParaRPr lang="en-US" sz="600" dirty="0" smtClean="0">
              <a:solidFill>
                <a:srgbClr val="00338D"/>
              </a:solidFill>
              <a:cs typeface="Arial" pitchFamily="34" charset="0"/>
            </a:endParaRPr>
          </a:p>
          <a:p>
            <a:pPr>
              <a:spcBef>
                <a:spcPts val="200"/>
              </a:spcBef>
              <a:spcAft>
                <a:spcPts val="200"/>
              </a:spcAft>
              <a:buClr>
                <a:srgbClr val="97989A"/>
              </a:buClr>
              <a:buSzPct val="100000"/>
              <a:defRPr/>
            </a:pPr>
            <a:r>
              <a:rPr lang="en-US" sz="900" b="1" dirty="0" smtClean="0">
                <a:cs typeface="Arial" pitchFamily="34" charset="0"/>
              </a:rPr>
              <a:t>Documentation and approval:</a:t>
            </a:r>
          </a:p>
          <a:p>
            <a:pPr marL="216000" lvl="2"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“Take control“ as of day of closing</a:t>
            </a:r>
          </a:p>
          <a:p>
            <a:pPr marL="216000" lvl="2"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As-is, interim and target operating model</a:t>
            </a:r>
          </a:p>
          <a:p>
            <a:pPr marL="216000" lvl="2"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Change management, culture and retention plan</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Synergy case</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Communication plan</a:t>
            </a:r>
            <a:endParaRPr lang="en-US" sz="900" dirty="0">
              <a:solidFill>
                <a:srgbClr val="000000"/>
              </a:solidFill>
              <a:cs typeface="Arial" pitchFamily="34" charset="0"/>
            </a:endParaRPr>
          </a:p>
        </p:txBody>
      </p:sp>
      <p:sp>
        <p:nvSpPr>
          <p:cNvPr id="37" name="Rectangle 15"/>
          <p:cNvSpPr>
            <a:spLocks noChangeArrowheads="1"/>
          </p:cNvSpPr>
          <p:nvPr/>
        </p:nvSpPr>
        <p:spPr bwMode="blackWhite">
          <a:xfrm>
            <a:off x="5114030" y="2362391"/>
            <a:ext cx="2040422" cy="3067109"/>
          </a:xfrm>
          <a:prstGeom prst="rect">
            <a:avLst/>
          </a:prstGeom>
          <a:noFill/>
          <a:ln w="6350">
            <a:solidFill>
              <a:schemeClr val="accent3"/>
            </a:solidFill>
            <a:miter lim="800000"/>
            <a:headEnd/>
            <a:tailEnd/>
          </a:ln>
        </p:spPr>
        <p:txBody>
          <a:bodyPr wrap="square" lIns="54000" tIns="54000" rIns="72000" bIns="54000">
            <a:noAutofit/>
          </a:bodyPr>
          <a:lstStyle/>
          <a:p>
            <a:pPr marL="114300" indent="-114300">
              <a:spcBef>
                <a:spcPts val="200"/>
              </a:spcBef>
              <a:spcAft>
                <a:spcPts val="200"/>
              </a:spcAft>
              <a:buClr>
                <a:srgbClr val="97989A"/>
              </a:buClr>
              <a:buSzPct val="100000"/>
              <a:defRPr/>
            </a:pPr>
            <a:r>
              <a:rPr lang="en-US" sz="900" b="1" dirty="0" smtClean="0">
                <a:solidFill>
                  <a:srgbClr val="00338D"/>
                </a:solidFill>
                <a:cs typeface="Arial" pitchFamily="34" charset="0"/>
              </a:rPr>
              <a:t>Objective:</a:t>
            </a:r>
          </a:p>
          <a:p>
            <a:pPr>
              <a:spcBef>
                <a:spcPts val="200"/>
              </a:spcBef>
              <a:spcAft>
                <a:spcPts val="200"/>
              </a:spcAft>
              <a:buClr>
                <a:srgbClr val="97989A"/>
              </a:buClr>
              <a:buSzPct val="100000"/>
              <a:defRPr/>
            </a:pPr>
            <a:r>
              <a:rPr lang="en-US" sz="900" dirty="0" smtClean="0">
                <a:solidFill>
                  <a:srgbClr val="00338D"/>
                </a:solidFill>
                <a:cs typeface="Arial" pitchFamily="34" charset="0"/>
              </a:rPr>
              <a:t>Minimize disruption to business as usual, deliver Quick Wins and integrate fast and effectively</a:t>
            </a:r>
          </a:p>
          <a:p>
            <a:pPr>
              <a:spcBef>
                <a:spcPts val="200"/>
              </a:spcBef>
              <a:spcAft>
                <a:spcPts val="200"/>
              </a:spcAft>
              <a:buClr>
                <a:srgbClr val="97989A"/>
              </a:buClr>
              <a:buSzPct val="100000"/>
              <a:defRPr/>
            </a:pPr>
            <a:endParaRPr lang="en-US" sz="900" b="1" dirty="0" smtClean="0">
              <a:cs typeface="Arial" pitchFamily="34" charset="0"/>
            </a:endParaRPr>
          </a:p>
          <a:p>
            <a:pPr>
              <a:spcBef>
                <a:spcPts val="200"/>
              </a:spcBef>
              <a:spcAft>
                <a:spcPts val="200"/>
              </a:spcAft>
              <a:buClr>
                <a:srgbClr val="97989A"/>
              </a:buClr>
              <a:buSzPct val="100000"/>
              <a:defRPr/>
            </a:pPr>
            <a:endParaRPr lang="en-US" sz="900" b="1" dirty="0" smtClean="0">
              <a:cs typeface="Arial" pitchFamily="34" charset="0"/>
            </a:endParaRPr>
          </a:p>
          <a:p>
            <a:pPr>
              <a:spcBef>
                <a:spcPts val="200"/>
              </a:spcBef>
              <a:spcAft>
                <a:spcPts val="200"/>
              </a:spcAft>
              <a:buClr>
                <a:srgbClr val="97989A"/>
              </a:buClr>
              <a:buSzPct val="100000"/>
              <a:defRPr/>
            </a:pPr>
            <a:r>
              <a:rPr lang="en-US" sz="900" b="1" dirty="0" smtClean="0">
                <a:cs typeface="Arial" pitchFamily="34" charset="0"/>
              </a:rPr>
              <a:t>Implementation:</a:t>
            </a:r>
            <a:endParaRPr lang="en-US" sz="900" dirty="0" smtClean="0">
              <a:solidFill>
                <a:srgbClr val="00338D"/>
              </a:solidFill>
              <a:cs typeface="Arial" pitchFamily="34" charset="0"/>
            </a:endParaRP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Realized quick wins</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Adjusted financial business plan (bottom-up)</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Robust benefit &amp; synergy tracking including corresponding project structure</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Initial validation / detailing TOM</a:t>
            </a:r>
          </a:p>
          <a:p>
            <a:pPr marL="114300" indent="-114300">
              <a:spcBef>
                <a:spcPts val="200"/>
              </a:spcBef>
              <a:spcAft>
                <a:spcPts val="200"/>
              </a:spcAft>
              <a:buClr>
                <a:srgbClr val="97989A"/>
              </a:buClr>
              <a:buSzPct val="100000"/>
              <a:buFont typeface="Arial" pitchFamily="34" charset="0"/>
              <a:buChar char="■"/>
              <a:defRPr/>
            </a:pPr>
            <a:endParaRPr lang="en-US" sz="900" dirty="0" smtClean="0">
              <a:solidFill>
                <a:srgbClr val="000000"/>
              </a:solidFill>
            </a:endParaRPr>
          </a:p>
          <a:p>
            <a:pPr marL="114300" indent="-114300">
              <a:spcBef>
                <a:spcPts val="200"/>
              </a:spcBef>
              <a:spcAft>
                <a:spcPts val="200"/>
              </a:spcAft>
              <a:buClr>
                <a:srgbClr val="97989A"/>
              </a:buClr>
              <a:buSzPct val="100000"/>
              <a:buFont typeface="Arial" pitchFamily="34" charset="0"/>
              <a:buChar char="■"/>
              <a:defRPr/>
            </a:pPr>
            <a:endParaRPr lang="en-US" sz="900" dirty="0" smtClean="0">
              <a:solidFill>
                <a:srgbClr val="000000"/>
              </a:solidFill>
            </a:endParaRPr>
          </a:p>
          <a:p>
            <a:pPr marL="114300" indent="-114300">
              <a:spcBef>
                <a:spcPts val="200"/>
              </a:spcBef>
              <a:spcAft>
                <a:spcPts val="200"/>
              </a:spcAft>
              <a:buClr>
                <a:srgbClr val="97989A"/>
              </a:buClr>
              <a:buSzPct val="100000"/>
              <a:buFont typeface="Arial" pitchFamily="34" charset="0"/>
              <a:buChar char="■"/>
              <a:defRPr/>
            </a:pPr>
            <a:endParaRPr lang="en-US" sz="900" dirty="0" smtClean="0">
              <a:solidFill>
                <a:srgbClr val="000000"/>
              </a:solidFill>
            </a:endParaRPr>
          </a:p>
        </p:txBody>
      </p:sp>
      <p:sp>
        <p:nvSpPr>
          <p:cNvPr id="38" name="Rectangle 15"/>
          <p:cNvSpPr>
            <a:spLocks noChangeArrowheads="1"/>
          </p:cNvSpPr>
          <p:nvPr/>
        </p:nvSpPr>
        <p:spPr bwMode="blackWhite">
          <a:xfrm>
            <a:off x="7223037" y="2362391"/>
            <a:ext cx="2040422" cy="3067109"/>
          </a:xfrm>
          <a:prstGeom prst="rect">
            <a:avLst/>
          </a:prstGeom>
          <a:noFill/>
          <a:ln w="6350">
            <a:solidFill>
              <a:schemeClr val="accent3"/>
            </a:solidFill>
            <a:miter lim="800000"/>
            <a:headEnd/>
            <a:tailEnd/>
          </a:ln>
        </p:spPr>
        <p:txBody>
          <a:bodyPr wrap="square" lIns="54000" tIns="54000" rIns="72000" bIns="54000">
            <a:noAutofit/>
          </a:bodyPr>
          <a:lstStyle/>
          <a:p>
            <a:pPr marL="114300" indent="-114300">
              <a:spcBef>
                <a:spcPts val="200"/>
              </a:spcBef>
              <a:spcAft>
                <a:spcPts val="200"/>
              </a:spcAft>
              <a:buClr>
                <a:srgbClr val="97989A"/>
              </a:buClr>
              <a:buSzPct val="100000"/>
              <a:defRPr/>
            </a:pPr>
            <a:r>
              <a:rPr lang="en-US" sz="900" b="1" dirty="0" smtClean="0">
                <a:solidFill>
                  <a:srgbClr val="00338D"/>
                </a:solidFill>
                <a:cs typeface="Arial" pitchFamily="34" charset="0"/>
              </a:rPr>
              <a:t>Objective:</a:t>
            </a:r>
          </a:p>
          <a:p>
            <a:pPr>
              <a:spcBef>
                <a:spcPts val="200"/>
              </a:spcBef>
              <a:spcAft>
                <a:spcPts val="200"/>
              </a:spcAft>
              <a:buClr>
                <a:srgbClr val="97989A"/>
              </a:buClr>
              <a:buSzPct val="100000"/>
              <a:defRPr/>
            </a:pPr>
            <a:r>
              <a:rPr lang="en-US" sz="900" dirty="0" smtClean="0">
                <a:solidFill>
                  <a:srgbClr val="00338D"/>
                </a:solidFill>
                <a:cs typeface="Arial" pitchFamily="34" charset="0"/>
              </a:rPr>
              <a:t>Successfully complete Integration and identify further areas for operational improvement</a:t>
            </a:r>
          </a:p>
          <a:p>
            <a:pPr>
              <a:spcBef>
                <a:spcPts val="200"/>
              </a:spcBef>
              <a:spcAft>
                <a:spcPts val="200"/>
              </a:spcAft>
              <a:buClr>
                <a:srgbClr val="97989A"/>
              </a:buClr>
              <a:buSzPct val="100000"/>
              <a:defRPr/>
            </a:pPr>
            <a:r>
              <a:rPr lang="en-US" sz="900" dirty="0" smtClean="0">
                <a:solidFill>
                  <a:srgbClr val="000000"/>
                </a:solidFill>
              </a:rPr>
              <a:t/>
            </a:r>
            <a:br>
              <a:rPr lang="en-US" sz="900" dirty="0" smtClean="0">
                <a:solidFill>
                  <a:srgbClr val="000000"/>
                </a:solidFill>
              </a:rPr>
            </a:br>
            <a:r>
              <a:rPr lang="en-US" sz="900" dirty="0" smtClean="0">
                <a:solidFill>
                  <a:srgbClr val="000000"/>
                </a:solidFill>
              </a:rPr>
              <a:t/>
            </a:r>
            <a:br>
              <a:rPr lang="en-US" sz="900" dirty="0" smtClean="0">
                <a:solidFill>
                  <a:srgbClr val="000000"/>
                </a:solidFill>
              </a:rPr>
            </a:br>
            <a:endParaRPr lang="en-US" sz="900" dirty="0" smtClean="0">
              <a:solidFill>
                <a:srgbClr val="000000"/>
              </a:solidFill>
            </a:endParaRP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Realized synergies / value from the deal</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Completed required integration projects</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Identification of value levers and implementation of on-going optimization measures</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Captured learnings from integration for further deals within the internal team </a:t>
            </a:r>
          </a:p>
          <a:p>
            <a:pPr marL="216000" indent="-216000">
              <a:spcBef>
                <a:spcPts val="200"/>
              </a:spcBef>
              <a:spcAft>
                <a:spcPts val="200"/>
              </a:spcAft>
              <a:buClr>
                <a:schemeClr val="tx1"/>
              </a:buClr>
              <a:buSzPct val="100000"/>
              <a:buFont typeface="Univers for KPMG Light" panose="020B0403020202020204" pitchFamily="34" charset="0"/>
              <a:buChar char="—"/>
              <a:defRPr/>
            </a:pPr>
            <a:r>
              <a:rPr lang="en-US" sz="900" dirty="0" smtClean="0">
                <a:solidFill>
                  <a:srgbClr val="000000"/>
                </a:solidFill>
                <a:cs typeface="Arial" pitchFamily="34" charset="0"/>
              </a:rPr>
              <a:t>Perform “second wave of integration“ if necessary</a:t>
            </a:r>
          </a:p>
          <a:p>
            <a:pPr marL="114300" indent="-114300">
              <a:spcBef>
                <a:spcPts val="200"/>
              </a:spcBef>
              <a:spcAft>
                <a:spcPts val="200"/>
              </a:spcAft>
              <a:buClr>
                <a:srgbClr val="97989A"/>
              </a:buClr>
              <a:buSzPct val="100000"/>
              <a:defRPr/>
            </a:pPr>
            <a:endParaRPr lang="en-US" sz="900" dirty="0" smtClean="0">
              <a:solidFill>
                <a:srgbClr val="000000"/>
              </a:solidFill>
            </a:endParaRPr>
          </a:p>
        </p:txBody>
      </p:sp>
      <p:cxnSp>
        <p:nvCxnSpPr>
          <p:cNvPr id="40" name="Straight Connector 61"/>
          <p:cNvCxnSpPr>
            <a:cxnSpLocks/>
          </p:cNvCxnSpPr>
          <p:nvPr/>
        </p:nvCxnSpPr>
        <p:spPr>
          <a:xfrm>
            <a:off x="928451" y="1548616"/>
            <a:ext cx="2052000" cy="0"/>
          </a:xfrm>
          <a:prstGeom prst="line">
            <a:avLst/>
          </a:prstGeom>
          <a:noFill/>
          <a:ln w="6350">
            <a:solidFill>
              <a:schemeClr val="tx2"/>
            </a:solidFill>
            <a:round/>
            <a:headEnd type="oval" w="sm" len="sm"/>
            <a:tailEnd type="oval" w="sm" len="sm"/>
          </a:ln>
        </p:spPr>
      </p:cxnSp>
      <p:sp>
        <p:nvSpPr>
          <p:cNvPr id="41" name="Text Box 5"/>
          <p:cNvSpPr txBox="1">
            <a:spLocks noChangeArrowheads="1"/>
          </p:cNvSpPr>
          <p:nvPr/>
        </p:nvSpPr>
        <p:spPr bwMode="auto">
          <a:xfrm>
            <a:off x="1717726" y="1484287"/>
            <a:ext cx="509748" cy="123111"/>
          </a:xfrm>
          <a:prstGeom prst="rect">
            <a:avLst/>
          </a:prstGeom>
          <a:solidFill>
            <a:schemeClr val="bg1"/>
          </a:solidFill>
          <a:ln w="6350" algn="ctr">
            <a:noFill/>
            <a:miter lim="800000"/>
            <a:headEnd/>
            <a:tailEnd/>
          </a:ln>
        </p:spPr>
        <p:txBody>
          <a:bodyPr wrap="square" lIns="0" tIns="0" rIns="0" bIns="0" anchor="ctr" anchorCtr="0">
            <a:spAutoFit/>
          </a:bodyPr>
          <a:lstStyle/>
          <a:p>
            <a:pPr algn="ctr" defTabSz="561975" eaLnBrk="0" fontAlgn="base" hangingPunct="0">
              <a:spcAft>
                <a:spcPct val="0"/>
              </a:spcAft>
              <a:defRPr/>
            </a:pPr>
            <a:r>
              <a:rPr lang="en-US" sz="800" b="1" dirty="0" smtClean="0">
                <a:solidFill>
                  <a:srgbClr val="00338D"/>
                </a:solidFill>
              </a:rPr>
              <a:t>4 weeks</a:t>
            </a:r>
            <a:endParaRPr lang="en-US" sz="800" dirty="0">
              <a:solidFill>
                <a:srgbClr val="00338D"/>
              </a:solidFill>
            </a:endParaRPr>
          </a:p>
        </p:txBody>
      </p:sp>
      <p:cxnSp>
        <p:nvCxnSpPr>
          <p:cNvPr id="42" name="Straight Connector 63"/>
          <p:cNvCxnSpPr>
            <a:cxnSpLocks/>
          </p:cNvCxnSpPr>
          <p:nvPr/>
        </p:nvCxnSpPr>
        <p:spPr>
          <a:xfrm>
            <a:off x="3060506" y="1548616"/>
            <a:ext cx="2052000" cy="0"/>
          </a:xfrm>
          <a:prstGeom prst="line">
            <a:avLst/>
          </a:prstGeom>
          <a:noFill/>
          <a:ln w="6350">
            <a:solidFill>
              <a:schemeClr val="tx2"/>
            </a:solidFill>
            <a:round/>
            <a:headEnd type="oval" w="sm" len="sm"/>
            <a:tailEnd type="oval" w="sm" len="sm"/>
          </a:ln>
        </p:spPr>
      </p:cxnSp>
      <p:cxnSp>
        <p:nvCxnSpPr>
          <p:cNvPr id="43" name="Straight Connector 64"/>
          <p:cNvCxnSpPr>
            <a:cxnSpLocks/>
          </p:cNvCxnSpPr>
          <p:nvPr/>
        </p:nvCxnSpPr>
        <p:spPr>
          <a:xfrm>
            <a:off x="5192561" y="1548616"/>
            <a:ext cx="2052000" cy="0"/>
          </a:xfrm>
          <a:prstGeom prst="line">
            <a:avLst/>
          </a:prstGeom>
          <a:noFill/>
          <a:ln w="6350">
            <a:solidFill>
              <a:schemeClr val="tx2"/>
            </a:solidFill>
            <a:round/>
            <a:headEnd type="oval" w="sm" len="sm"/>
            <a:tailEnd type="oval" w="sm" len="sm"/>
          </a:ln>
        </p:spPr>
      </p:cxnSp>
      <p:cxnSp>
        <p:nvCxnSpPr>
          <p:cNvPr id="44" name="Straight Connector 65"/>
          <p:cNvCxnSpPr>
            <a:cxnSpLocks/>
          </p:cNvCxnSpPr>
          <p:nvPr/>
        </p:nvCxnSpPr>
        <p:spPr>
          <a:xfrm>
            <a:off x="7324617" y="1548616"/>
            <a:ext cx="1908000" cy="0"/>
          </a:xfrm>
          <a:prstGeom prst="line">
            <a:avLst/>
          </a:prstGeom>
          <a:noFill/>
          <a:ln w="6350">
            <a:solidFill>
              <a:schemeClr val="tx2"/>
            </a:solidFill>
            <a:round/>
            <a:headEnd type="oval" w="sm" len="sm"/>
            <a:tailEnd type="oval" w="sm" len="sm"/>
          </a:ln>
        </p:spPr>
      </p:cxnSp>
      <p:sp>
        <p:nvSpPr>
          <p:cNvPr id="45" name="Text Box 34"/>
          <p:cNvSpPr txBox="1">
            <a:spLocks noChangeArrowheads="1"/>
          </p:cNvSpPr>
          <p:nvPr/>
        </p:nvSpPr>
        <p:spPr bwMode="auto">
          <a:xfrm>
            <a:off x="3715228" y="1484287"/>
            <a:ext cx="823293" cy="123111"/>
          </a:xfrm>
          <a:prstGeom prst="rect">
            <a:avLst/>
          </a:prstGeom>
          <a:solidFill>
            <a:schemeClr val="bg1"/>
          </a:solidFill>
          <a:ln w="6350" algn="ctr">
            <a:noFill/>
            <a:miter lim="800000"/>
            <a:headEnd/>
            <a:tailEnd/>
          </a:ln>
        </p:spPr>
        <p:txBody>
          <a:bodyPr wrap="square" lIns="0" tIns="0" rIns="0" bIns="0" anchor="ctr" anchorCtr="0">
            <a:spAutoFit/>
          </a:bodyPr>
          <a:lstStyle/>
          <a:p>
            <a:pPr algn="ctr" defTabSz="561975" eaLnBrk="0" fontAlgn="base" hangingPunct="0">
              <a:spcBef>
                <a:spcPct val="50000"/>
              </a:spcBef>
              <a:spcAft>
                <a:spcPct val="0"/>
              </a:spcAft>
              <a:defRPr/>
            </a:pPr>
            <a:r>
              <a:rPr lang="en-US" sz="800" b="1" dirty="0" smtClean="0">
                <a:solidFill>
                  <a:srgbClr val="00338D"/>
                </a:solidFill>
              </a:rPr>
              <a:t>10-12 weeks</a:t>
            </a:r>
            <a:r>
              <a:rPr lang="en-US" sz="800" b="1" baseline="30000" dirty="0" smtClean="0">
                <a:solidFill>
                  <a:srgbClr val="00338D"/>
                </a:solidFill>
              </a:rPr>
              <a:t>(a)</a:t>
            </a:r>
            <a:endParaRPr lang="en-US" sz="800" baseline="30000" dirty="0">
              <a:solidFill>
                <a:srgbClr val="00338D"/>
              </a:solidFill>
            </a:endParaRPr>
          </a:p>
        </p:txBody>
      </p:sp>
      <p:sp>
        <p:nvSpPr>
          <p:cNvPr id="46" name="Text Box 36"/>
          <p:cNvSpPr txBox="1">
            <a:spLocks noChangeArrowheads="1"/>
          </p:cNvSpPr>
          <p:nvPr/>
        </p:nvSpPr>
        <p:spPr bwMode="auto">
          <a:xfrm>
            <a:off x="5953628" y="1484287"/>
            <a:ext cx="464418" cy="123111"/>
          </a:xfrm>
          <a:prstGeom prst="rect">
            <a:avLst/>
          </a:prstGeom>
          <a:solidFill>
            <a:schemeClr val="bg1"/>
          </a:solidFill>
          <a:ln w="6350" algn="ctr">
            <a:noFill/>
            <a:miter lim="800000"/>
            <a:headEnd/>
            <a:tailEnd/>
          </a:ln>
        </p:spPr>
        <p:txBody>
          <a:bodyPr wrap="square" lIns="0" tIns="0" rIns="0" bIns="0" anchor="ctr" anchorCtr="0">
            <a:spAutoFit/>
          </a:bodyPr>
          <a:lstStyle/>
          <a:p>
            <a:pPr algn="ctr" defTabSz="561975" eaLnBrk="0" fontAlgn="base" hangingPunct="0">
              <a:spcAft>
                <a:spcPct val="0"/>
              </a:spcAft>
              <a:defRPr/>
            </a:pPr>
            <a:r>
              <a:rPr lang="en-US" sz="800" b="1" dirty="0" smtClean="0">
                <a:solidFill>
                  <a:srgbClr val="00338D"/>
                </a:solidFill>
              </a:rPr>
              <a:t>100 days</a:t>
            </a:r>
            <a:endParaRPr lang="en-US" sz="800" dirty="0">
              <a:solidFill>
                <a:srgbClr val="00338D"/>
              </a:solidFill>
            </a:endParaRPr>
          </a:p>
        </p:txBody>
      </p:sp>
      <p:sp>
        <p:nvSpPr>
          <p:cNvPr id="47" name="Text Box 38"/>
          <p:cNvSpPr txBox="1">
            <a:spLocks noChangeArrowheads="1"/>
          </p:cNvSpPr>
          <p:nvPr/>
        </p:nvSpPr>
        <p:spPr bwMode="auto">
          <a:xfrm>
            <a:off x="8009792" y="1484287"/>
            <a:ext cx="593338" cy="123111"/>
          </a:xfrm>
          <a:prstGeom prst="rect">
            <a:avLst/>
          </a:prstGeom>
          <a:solidFill>
            <a:schemeClr val="bg1"/>
          </a:solidFill>
          <a:ln w="6350" algn="ctr">
            <a:noFill/>
            <a:miter lim="800000"/>
            <a:headEnd/>
            <a:tailEnd/>
          </a:ln>
        </p:spPr>
        <p:txBody>
          <a:bodyPr wrap="square" lIns="0" tIns="0" rIns="0" bIns="0" anchor="ctr" anchorCtr="0">
            <a:spAutoFit/>
          </a:bodyPr>
          <a:lstStyle/>
          <a:p>
            <a:pPr algn="ctr" defTabSz="561975" eaLnBrk="0" fontAlgn="base" hangingPunct="0">
              <a:spcBef>
                <a:spcPct val="50000"/>
              </a:spcBef>
              <a:spcAft>
                <a:spcPct val="0"/>
              </a:spcAft>
              <a:defRPr/>
            </a:pPr>
            <a:r>
              <a:rPr lang="en-US" sz="800" b="1" dirty="0" smtClean="0">
                <a:solidFill>
                  <a:srgbClr val="00338D"/>
                </a:solidFill>
              </a:rPr>
              <a:t>100 days +</a:t>
            </a:r>
            <a:endParaRPr lang="en-US" sz="800" dirty="0">
              <a:solidFill>
                <a:srgbClr val="00338D"/>
              </a:solidFill>
            </a:endParaRPr>
          </a:p>
        </p:txBody>
      </p:sp>
      <p:sp>
        <p:nvSpPr>
          <p:cNvPr id="48" name="Rectangle 69"/>
          <p:cNvSpPr/>
          <p:nvPr/>
        </p:nvSpPr>
        <p:spPr>
          <a:xfrm>
            <a:off x="7273305" y="1709032"/>
            <a:ext cx="1664214" cy="246221"/>
          </a:xfrm>
          <a:prstGeom prst="rect">
            <a:avLst/>
          </a:prstGeom>
          <a:noFill/>
        </p:spPr>
        <p:txBody>
          <a:bodyPr wrap="square">
            <a:spAutoFit/>
          </a:bodyPr>
          <a:lstStyle/>
          <a:p>
            <a:pPr fontAlgn="base">
              <a:spcBef>
                <a:spcPct val="0"/>
              </a:spcBef>
              <a:spcAft>
                <a:spcPct val="0"/>
              </a:spcAft>
              <a:defRPr/>
            </a:pPr>
            <a:r>
              <a:rPr lang="en-US" sz="1000" b="1" dirty="0" smtClean="0">
                <a:solidFill>
                  <a:srgbClr val="000000"/>
                </a:solidFill>
              </a:rPr>
              <a:t>Beyond the	...deal</a:t>
            </a:r>
          </a:p>
        </p:txBody>
      </p:sp>
      <p:sp>
        <p:nvSpPr>
          <p:cNvPr id="49" name="Pentagon 70"/>
          <p:cNvSpPr>
            <a:spLocks/>
          </p:cNvSpPr>
          <p:nvPr/>
        </p:nvSpPr>
        <p:spPr>
          <a:xfrm>
            <a:off x="902538" y="1636390"/>
            <a:ext cx="2196000" cy="396552"/>
          </a:xfrm>
          <a:prstGeom prst="homePlate">
            <a:avLst>
              <a:gd name="adj" fmla="val 33245"/>
            </a:avLst>
          </a:prstGeom>
          <a:gradFill flip="none" rotWithShape="1">
            <a:gsLst>
              <a:gs pos="75000">
                <a:schemeClr val="tx2"/>
              </a:gs>
              <a:gs pos="75000">
                <a:schemeClr val="accent1"/>
              </a:gs>
            </a:gsLst>
            <a:lin ang="2700000" scaled="1"/>
            <a:tileRect/>
          </a:gradFill>
          <a:ln w="6350">
            <a:solidFill>
              <a:schemeClr val="bg1"/>
            </a:solidFill>
            <a:round/>
            <a:headEnd/>
            <a:tailEnd/>
          </a:ln>
        </p:spPr>
        <p:txBody>
          <a:bodyPr lIns="144000" tIns="72000" rIns="72000" bIns="72000" anchor="ctr" anchorCtr="1"/>
          <a:lstStyle/>
          <a:p>
            <a:pPr algn="ctr">
              <a:lnSpc>
                <a:spcPct val="90000"/>
              </a:lnSpc>
            </a:pPr>
            <a:r>
              <a:rPr lang="en-US" sz="900" b="1" dirty="0" smtClean="0">
                <a:solidFill>
                  <a:schemeClr val="bg1"/>
                </a:solidFill>
              </a:rPr>
              <a:t>Pre-Signing</a:t>
            </a:r>
            <a:endParaRPr lang="en-US" sz="900" b="1" dirty="0">
              <a:solidFill>
                <a:schemeClr val="bg1"/>
              </a:solidFill>
            </a:endParaRPr>
          </a:p>
        </p:txBody>
      </p:sp>
      <p:sp>
        <p:nvSpPr>
          <p:cNvPr id="50" name="Chevron 71"/>
          <p:cNvSpPr>
            <a:spLocks/>
          </p:cNvSpPr>
          <p:nvPr/>
        </p:nvSpPr>
        <p:spPr>
          <a:xfrm>
            <a:off x="7197863" y="1636390"/>
            <a:ext cx="2196000" cy="396552"/>
          </a:xfrm>
          <a:prstGeom prst="chevron">
            <a:avLst>
              <a:gd name="adj" fmla="val 33318"/>
            </a:avLst>
          </a:prstGeom>
          <a:solidFill>
            <a:schemeClr val="accent1"/>
          </a:solidFill>
          <a:ln w="6350">
            <a:solidFill>
              <a:schemeClr val="bg1"/>
            </a:solidFill>
            <a:round/>
            <a:headEnd/>
            <a:tailEnd/>
          </a:ln>
        </p:spPr>
        <p:txBody>
          <a:bodyPr lIns="144000" tIns="72000" rIns="72000" bIns="72000" anchor="ctr" anchorCtr="1"/>
          <a:lstStyle/>
          <a:p>
            <a:pPr algn="ctr">
              <a:lnSpc>
                <a:spcPct val="90000"/>
              </a:lnSpc>
              <a:defRPr/>
            </a:pPr>
            <a:endParaRPr lang="en-US" sz="900" b="1" dirty="0" smtClean="0">
              <a:solidFill>
                <a:schemeClr val="bg1"/>
              </a:solidFill>
            </a:endParaRPr>
          </a:p>
        </p:txBody>
      </p:sp>
      <p:sp>
        <p:nvSpPr>
          <p:cNvPr id="51" name="Chevron 72"/>
          <p:cNvSpPr>
            <a:spLocks/>
          </p:cNvSpPr>
          <p:nvPr/>
        </p:nvSpPr>
        <p:spPr>
          <a:xfrm>
            <a:off x="5099422" y="1636390"/>
            <a:ext cx="2196000" cy="396552"/>
          </a:xfrm>
          <a:prstGeom prst="chevron">
            <a:avLst>
              <a:gd name="adj" fmla="val 33318"/>
            </a:avLst>
          </a:prstGeom>
          <a:solidFill>
            <a:schemeClr val="accent1"/>
          </a:solidFill>
          <a:ln w="6350">
            <a:solidFill>
              <a:schemeClr val="bg1"/>
            </a:solidFill>
            <a:round/>
            <a:headEnd/>
            <a:tailEnd/>
          </a:ln>
        </p:spPr>
        <p:txBody>
          <a:bodyPr lIns="144000" tIns="72000" rIns="72000" bIns="72000" anchor="ctr" anchorCtr="1"/>
          <a:lstStyle/>
          <a:p>
            <a:pPr algn="ctr">
              <a:lnSpc>
                <a:spcPct val="90000"/>
              </a:lnSpc>
              <a:defRPr/>
            </a:pPr>
            <a:r>
              <a:rPr lang="en-US" sz="900" b="1" dirty="0" smtClean="0">
                <a:solidFill>
                  <a:schemeClr val="bg1"/>
                </a:solidFill>
              </a:rPr>
              <a:t>Post-Closing</a:t>
            </a:r>
            <a:br>
              <a:rPr lang="en-US" sz="900" b="1" dirty="0" smtClean="0">
                <a:solidFill>
                  <a:schemeClr val="bg1"/>
                </a:solidFill>
              </a:rPr>
            </a:br>
            <a:r>
              <a:rPr lang="en-US" sz="900" b="1" dirty="0" smtClean="0">
                <a:solidFill>
                  <a:schemeClr val="bg1"/>
                </a:solidFill>
              </a:rPr>
              <a:t>first 100-Days</a:t>
            </a:r>
          </a:p>
        </p:txBody>
      </p:sp>
      <p:sp>
        <p:nvSpPr>
          <p:cNvPr id="52" name="Freeform 6"/>
          <p:cNvSpPr>
            <a:spLocks/>
          </p:cNvSpPr>
          <p:nvPr/>
        </p:nvSpPr>
        <p:spPr bwMode="gray">
          <a:xfrm rot="5400000">
            <a:off x="8228194" y="1788348"/>
            <a:ext cx="382854" cy="91361"/>
          </a:xfrm>
          <a:custGeom>
            <a:avLst/>
            <a:gdLst/>
            <a:ahLst/>
            <a:cxnLst>
              <a:cxn ang="0">
                <a:pos x="5262" y="1975"/>
              </a:cxn>
              <a:cxn ang="0">
                <a:pos x="4603" y="1316"/>
              </a:cxn>
              <a:cxn ang="0">
                <a:pos x="3947" y="1975"/>
              </a:cxn>
              <a:cxn ang="0">
                <a:pos x="3288" y="1316"/>
              </a:cxn>
              <a:cxn ang="0">
                <a:pos x="2631" y="1975"/>
              </a:cxn>
              <a:cxn ang="0">
                <a:pos x="1972" y="1316"/>
              </a:cxn>
              <a:cxn ang="0">
                <a:pos x="1315" y="1975"/>
              </a:cxn>
              <a:cxn ang="0">
                <a:pos x="656" y="1316"/>
              </a:cxn>
              <a:cxn ang="0">
                <a:pos x="0" y="1975"/>
              </a:cxn>
              <a:cxn ang="0">
                <a:pos x="0" y="659"/>
              </a:cxn>
              <a:cxn ang="0">
                <a:pos x="656" y="0"/>
              </a:cxn>
              <a:cxn ang="0">
                <a:pos x="1315" y="659"/>
              </a:cxn>
              <a:cxn ang="0">
                <a:pos x="1972" y="0"/>
              </a:cxn>
              <a:cxn ang="0">
                <a:pos x="2631" y="659"/>
              </a:cxn>
              <a:cxn ang="0">
                <a:pos x="3288" y="0"/>
              </a:cxn>
              <a:cxn ang="0">
                <a:pos x="3947" y="659"/>
              </a:cxn>
              <a:cxn ang="0">
                <a:pos x="4606" y="0"/>
              </a:cxn>
              <a:cxn ang="0">
                <a:pos x="5262" y="659"/>
              </a:cxn>
              <a:cxn ang="0">
                <a:pos x="5262" y="1975"/>
              </a:cxn>
            </a:cxnLst>
            <a:rect l="0" t="0" r="r" b="b"/>
            <a:pathLst>
              <a:path w="5262" h="1975">
                <a:moveTo>
                  <a:pt x="5262" y="1975"/>
                </a:moveTo>
                <a:lnTo>
                  <a:pt x="4603" y="1316"/>
                </a:lnTo>
                <a:lnTo>
                  <a:pt x="3947" y="1975"/>
                </a:lnTo>
                <a:lnTo>
                  <a:pt x="3288" y="1316"/>
                </a:lnTo>
                <a:lnTo>
                  <a:pt x="2631" y="1975"/>
                </a:lnTo>
                <a:lnTo>
                  <a:pt x="1972" y="1316"/>
                </a:lnTo>
                <a:lnTo>
                  <a:pt x="1315" y="1975"/>
                </a:lnTo>
                <a:lnTo>
                  <a:pt x="656" y="1316"/>
                </a:lnTo>
                <a:lnTo>
                  <a:pt x="0" y="1975"/>
                </a:lnTo>
                <a:lnTo>
                  <a:pt x="0" y="659"/>
                </a:lnTo>
                <a:lnTo>
                  <a:pt x="656" y="0"/>
                </a:lnTo>
                <a:lnTo>
                  <a:pt x="1315" y="659"/>
                </a:lnTo>
                <a:lnTo>
                  <a:pt x="1972" y="0"/>
                </a:lnTo>
                <a:lnTo>
                  <a:pt x="2631" y="659"/>
                </a:lnTo>
                <a:lnTo>
                  <a:pt x="3288" y="0"/>
                </a:lnTo>
                <a:lnTo>
                  <a:pt x="3947" y="659"/>
                </a:lnTo>
                <a:lnTo>
                  <a:pt x="4606" y="0"/>
                </a:lnTo>
                <a:lnTo>
                  <a:pt x="5262" y="659"/>
                </a:lnTo>
                <a:lnTo>
                  <a:pt x="5262" y="1975"/>
                </a:lnTo>
                <a:close/>
              </a:path>
            </a:pathLst>
          </a:custGeom>
          <a:solidFill>
            <a:schemeClr val="bg1"/>
          </a:solid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sz="1200" dirty="0">
              <a:solidFill>
                <a:srgbClr val="000000"/>
              </a:solidFill>
            </a:endParaRPr>
          </a:p>
        </p:txBody>
      </p:sp>
      <p:sp>
        <p:nvSpPr>
          <p:cNvPr id="53" name="Rectangle 74"/>
          <p:cNvSpPr/>
          <p:nvPr/>
        </p:nvSpPr>
        <p:spPr>
          <a:xfrm>
            <a:off x="7553087" y="1714908"/>
            <a:ext cx="1435008" cy="230832"/>
          </a:xfrm>
          <a:prstGeom prst="rect">
            <a:avLst/>
          </a:prstGeom>
          <a:noFill/>
        </p:spPr>
        <p:txBody>
          <a:bodyPr wrap="none">
            <a:spAutoFit/>
          </a:bodyPr>
          <a:lstStyle/>
          <a:p>
            <a:pPr fontAlgn="base">
              <a:spcBef>
                <a:spcPct val="0"/>
              </a:spcBef>
              <a:spcAft>
                <a:spcPct val="0"/>
              </a:spcAft>
              <a:defRPr/>
            </a:pPr>
            <a:r>
              <a:rPr lang="en-US" sz="900" b="1" dirty="0" smtClean="0">
                <a:solidFill>
                  <a:schemeClr val="bg1"/>
                </a:solidFill>
              </a:rPr>
              <a:t>Beyond the	...deal</a:t>
            </a:r>
          </a:p>
        </p:txBody>
      </p:sp>
      <p:sp>
        <p:nvSpPr>
          <p:cNvPr id="54" name="Chevron 75"/>
          <p:cNvSpPr>
            <a:spLocks/>
          </p:cNvSpPr>
          <p:nvPr/>
        </p:nvSpPr>
        <p:spPr>
          <a:xfrm>
            <a:off x="3000980" y="1636390"/>
            <a:ext cx="2196000" cy="396552"/>
          </a:xfrm>
          <a:prstGeom prst="chevron">
            <a:avLst>
              <a:gd name="adj" fmla="val 33318"/>
            </a:avLst>
          </a:prstGeom>
          <a:gradFill flip="none" rotWithShape="1">
            <a:gsLst>
              <a:gs pos="27000">
                <a:schemeClr val="tx2"/>
              </a:gs>
              <a:gs pos="27000">
                <a:schemeClr val="accent1"/>
              </a:gs>
            </a:gsLst>
            <a:lin ang="2700000" scaled="1"/>
            <a:tileRect/>
          </a:gradFill>
          <a:ln w="6350">
            <a:solidFill>
              <a:schemeClr val="bg1"/>
            </a:solidFill>
            <a:round/>
            <a:headEnd/>
            <a:tailEnd/>
          </a:ln>
        </p:spPr>
        <p:txBody>
          <a:bodyPr lIns="144000" tIns="72000" rIns="72000" bIns="72000" anchor="ctr" anchorCtr="1"/>
          <a:lstStyle/>
          <a:p>
            <a:pPr algn="ctr">
              <a:lnSpc>
                <a:spcPct val="90000"/>
              </a:lnSpc>
              <a:defRPr/>
            </a:pPr>
            <a:r>
              <a:rPr lang="en-US" sz="900" b="1" dirty="0" smtClean="0">
                <a:solidFill>
                  <a:schemeClr val="bg1"/>
                </a:solidFill>
              </a:rPr>
              <a:t>Pre-Closing</a:t>
            </a:r>
            <a:endParaRPr lang="en-US" sz="900" b="1" dirty="0">
              <a:solidFill>
                <a:schemeClr val="bg1"/>
              </a:solidFill>
            </a:endParaRPr>
          </a:p>
        </p:txBody>
      </p:sp>
      <p:sp>
        <p:nvSpPr>
          <p:cNvPr id="57" name="Text Box 10"/>
          <p:cNvSpPr txBox="1">
            <a:spLocks noChangeArrowheads="1"/>
          </p:cNvSpPr>
          <p:nvPr/>
        </p:nvSpPr>
        <p:spPr bwMode="blackWhite">
          <a:xfrm>
            <a:off x="4509113" y="2112722"/>
            <a:ext cx="887774" cy="107722"/>
          </a:xfrm>
          <a:prstGeom prst="rect">
            <a:avLst/>
          </a:prstGeom>
          <a:noFill/>
          <a:ln w="9525">
            <a:noFill/>
            <a:miter lim="800000"/>
            <a:headEnd/>
            <a:tailEnd/>
          </a:ln>
        </p:spPr>
        <p:txBody>
          <a:bodyPr wrap="none" lIns="63500" tIns="0" rIns="64800" bIns="0" anchor="ctr">
            <a:spAutoFit/>
          </a:bodyPr>
          <a:lstStyle/>
          <a:p>
            <a:pPr algn="ctr">
              <a:buSzPct val="90000"/>
              <a:defRPr/>
            </a:pPr>
            <a:r>
              <a:rPr lang="en-US" sz="700" b="1" dirty="0" smtClean="0">
                <a:solidFill>
                  <a:srgbClr val="BC204B"/>
                </a:solidFill>
              </a:rPr>
              <a:t>Completion/Day 1</a:t>
            </a:r>
            <a:endParaRPr lang="en-US" sz="700" b="1" dirty="0">
              <a:solidFill>
                <a:srgbClr val="BC204B"/>
              </a:solidFill>
            </a:endParaRPr>
          </a:p>
        </p:txBody>
      </p:sp>
      <p:sp>
        <p:nvSpPr>
          <p:cNvPr id="58" name="Text Box 10"/>
          <p:cNvSpPr txBox="1">
            <a:spLocks noChangeArrowheads="1"/>
          </p:cNvSpPr>
          <p:nvPr/>
        </p:nvSpPr>
        <p:spPr bwMode="blackWhite">
          <a:xfrm>
            <a:off x="7004145" y="2113455"/>
            <a:ext cx="517480" cy="107722"/>
          </a:xfrm>
          <a:prstGeom prst="rect">
            <a:avLst/>
          </a:prstGeom>
          <a:noFill/>
          <a:ln w="9525">
            <a:noFill/>
            <a:miter lim="800000"/>
            <a:headEnd/>
            <a:tailEnd/>
          </a:ln>
        </p:spPr>
        <p:txBody>
          <a:bodyPr wrap="none" lIns="63500" tIns="0" rIns="64800" bIns="0" anchor="ctr">
            <a:spAutoFit/>
          </a:bodyPr>
          <a:lstStyle/>
          <a:p>
            <a:pPr algn="ctr">
              <a:buSzPct val="90000"/>
              <a:defRPr/>
            </a:pPr>
            <a:r>
              <a:rPr lang="en-US" sz="700" b="1" dirty="0" smtClean="0">
                <a:solidFill>
                  <a:srgbClr val="BC204B"/>
                </a:solidFill>
              </a:rPr>
              <a:t>100 Days</a:t>
            </a:r>
            <a:endParaRPr lang="en-US" sz="700" b="1" dirty="0">
              <a:solidFill>
                <a:srgbClr val="BC204B"/>
              </a:solidFill>
            </a:endParaRPr>
          </a:p>
        </p:txBody>
      </p:sp>
      <p:sp>
        <p:nvSpPr>
          <p:cNvPr id="59" name="AutoShape 32"/>
          <p:cNvSpPr>
            <a:spLocks noChangeArrowheads="1"/>
          </p:cNvSpPr>
          <p:nvPr/>
        </p:nvSpPr>
        <p:spPr bwMode="blackWhite">
          <a:xfrm>
            <a:off x="2962181" y="1930075"/>
            <a:ext cx="170892" cy="154899"/>
          </a:xfrm>
          <a:prstGeom prst="triangle">
            <a:avLst>
              <a:gd name="adj" fmla="val 50000"/>
            </a:avLst>
          </a:prstGeom>
          <a:solidFill>
            <a:srgbClr val="BC204B"/>
          </a:solidFill>
          <a:ln w="19050">
            <a:noFill/>
            <a:miter lim="800000"/>
            <a:headEnd/>
            <a:tailEnd/>
          </a:ln>
        </p:spPr>
        <p:txBody>
          <a:bodyPr wrap="none" lIns="63500" tIns="0" rIns="64800" bIns="0" anchor="ctr"/>
          <a:lstStyle/>
          <a:p>
            <a:pPr eaLnBrk="0" hangingPunct="0">
              <a:spcBef>
                <a:spcPct val="20000"/>
              </a:spcBef>
              <a:buSzPct val="120000"/>
              <a:buFontTx/>
              <a:buChar char="•"/>
              <a:defRPr/>
            </a:pPr>
            <a:endParaRPr lang="en-US" dirty="0">
              <a:solidFill>
                <a:srgbClr val="C84E00"/>
              </a:solidFill>
            </a:endParaRPr>
          </a:p>
        </p:txBody>
      </p:sp>
      <p:sp>
        <p:nvSpPr>
          <p:cNvPr id="60" name="AutoShape 32"/>
          <p:cNvSpPr>
            <a:spLocks noChangeArrowheads="1"/>
          </p:cNvSpPr>
          <p:nvPr/>
        </p:nvSpPr>
        <p:spPr bwMode="blackWhite">
          <a:xfrm>
            <a:off x="5061050" y="1930075"/>
            <a:ext cx="170892" cy="154899"/>
          </a:xfrm>
          <a:prstGeom prst="triangle">
            <a:avLst>
              <a:gd name="adj" fmla="val 50000"/>
            </a:avLst>
          </a:prstGeom>
          <a:solidFill>
            <a:srgbClr val="BC204B"/>
          </a:solidFill>
          <a:ln w="19050">
            <a:noFill/>
            <a:miter lim="800000"/>
            <a:headEnd/>
            <a:tailEnd/>
          </a:ln>
        </p:spPr>
        <p:txBody>
          <a:bodyPr wrap="none" lIns="63500" tIns="0" rIns="64800" bIns="0" anchor="ctr"/>
          <a:lstStyle/>
          <a:p>
            <a:pPr eaLnBrk="0" hangingPunct="0">
              <a:spcBef>
                <a:spcPct val="20000"/>
              </a:spcBef>
              <a:buSzPct val="120000"/>
              <a:buFontTx/>
              <a:buChar char="•"/>
              <a:defRPr/>
            </a:pPr>
            <a:endParaRPr lang="en-US" dirty="0">
              <a:solidFill>
                <a:srgbClr val="C84E00"/>
              </a:solidFill>
            </a:endParaRPr>
          </a:p>
        </p:txBody>
      </p:sp>
      <p:sp>
        <p:nvSpPr>
          <p:cNvPr id="61" name="AutoShape 32"/>
          <p:cNvSpPr>
            <a:spLocks noChangeArrowheads="1"/>
          </p:cNvSpPr>
          <p:nvPr/>
        </p:nvSpPr>
        <p:spPr bwMode="blackWhite">
          <a:xfrm>
            <a:off x="7163143" y="1930075"/>
            <a:ext cx="170892" cy="154899"/>
          </a:xfrm>
          <a:prstGeom prst="triangle">
            <a:avLst>
              <a:gd name="adj" fmla="val 50000"/>
            </a:avLst>
          </a:prstGeom>
          <a:solidFill>
            <a:srgbClr val="BC204B"/>
          </a:solidFill>
          <a:ln w="19050">
            <a:noFill/>
            <a:miter lim="800000"/>
            <a:headEnd/>
            <a:tailEnd/>
          </a:ln>
        </p:spPr>
        <p:txBody>
          <a:bodyPr wrap="none" lIns="63500" tIns="0" rIns="64800" bIns="0" anchor="ctr"/>
          <a:lstStyle/>
          <a:p>
            <a:pPr eaLnBrk="0" hangingPunct="0">
              <a:spcBef>
                <a:spcPct val="20000"/>
              </a:spcBef>
              <a:buSzPct val="120000"/>
              <a:buFontTx/>
              <a:buChar char="•"/>
              <a:defRPr/>
            </a:pPr>
            <a:endParaRPr lang="en-US" dirty="0">
              <a:solidFill>
                <a:srgbClr val="C84E00"/>
              </a:solidFill>
            </a:endParaRPr>
          </a:p>
        </p:txBody>
      </p:sp>
      <p:sp>
        <p:nvSpPr>
          <p:cNvPr id="63" name="AutoShape 14"/>
          <p:cNvSpPr>
            <a:spLocks noChangeArrowheads="1"/>
          </p:cNvSpPr>
          <p:nvPr/>
        </p:nvSpPr>
        <p:spPr bwMode="blackWhite">
          <a:xfrm>
            <a:off x="896013" y="5515002"/>
            <a:ext cx="8432146" cy="506386"/>
          </a:xfrm>
          <a:prstGeom prst="homePlate">
            <a:avLst>
              <a:gd name="adj" fmla="val 29076"/>
            </a:avLst>
          </a:prstGeom>
          <a:noFill/>
          <a:ln w="9525">
            <a:solidFill>
              <a:schemeClr val="accent4"/>
            </a:solidFill>
            <a:miter lim="800000"/>
            <a:headEnd/>
            <a:tailEnd/>
          </a:ln>
        </p:spPr>
        <p:txBody>
          <a:bodyPr lIns="72000" tIns="72000" rIns="72000" bIns="72000" anchor="ctr"/>
          <a:lstStyle/>
          <a:p>
            <a:pPr marL="114300" indent="-114300">
              <a:spcBef>
                <a:spcPts val="200"/>
              </a:spcBef>
              <a:spcAft>
                <a:spcPts val="200"/>
              </a:spcAft>
              <a:buClr>
                <a:srgbClr val="97989A"/>
              </a:buClr>
              <a:buSzPct val="100000"/>
              <a:defRPr/>
            </a:pPr>
            <a:r>
              <a:rPr lang="en-US" sz="900" b="1" dirty="0" smtClean="0">
                <a:solidFill>
                  <a:srgbClr val="00338D"/>
                </a:solidFill>
                <a:cs typeface="Arial" pitchFamily="34" charset="0"/>
              </a:rPr>
              <a:t>Objective</a:t>
            </a:r>
          </a:p>
          <a:p>
            <a:pPr defTabSz="762000" eaLnBrk="0" hangingPunct="0">
              <a:spcBef>
                <a:spcPts val="300"/>
              </a:spcBef>
              <a:spcAft>
                <a:spcPts val="300"/>
              </a:spcAft>
              <a:defRPr/>
            </a:pPr>
            <a:r>
              <a:rPr lang="en-US" sz="900" dirty="0" smtClean="0">
                <a:solidFill>
                  <a:srgbClr val="000000"/>
                </a:solidFill>
              </a:rPr>
              <a:t>Establish and maintain appropriate processes and integration governance (adequately resourced) to ensure that the Integration Program stays on track and deal objectives are delivered </a:t>
            </a:r>
            <a:endParaRPr lang="en-US" sz="900" dirty="0">
              <a:solidFill>
                <a:srgbClr val="000000"/>
              </a:solidFill>
            </a:endParaRPr>
          </a:p>
        </p:txBody>
      </p:sp>
      <p:sp>
        <p:nvSpPr>
          <p:cNvPr id="66" name="Text Box 10"/>
          <p:cNvSpPr txBox="1">
            <a:spLocks noChangeArrowheads="1"/>
          </p:cNvSpPr>
          <p:nvPr/>
        </p:nvSpPr>
        <p:spPr bwMode="blackWhite">
          <a:xfrm>
            <a:off x="2799494" y="2112722"/>
            <a:ext cx="458169" cy="107722"/>
          </a:xfrm>
          <a:prstGeom prst="rect">
            <a:avLst/>
          </a:prstGeom>
          <a:solidFill>
            <a:schemeClr val="bg1"/>
          </a:solidFill>
          <a:ln w="9525">
            <a:noFill/>
            <a:miter lim="800000"/>
            <a:headEnd/>
            <a:tailEnd/>
          </a:ln>
        </p:spPr>
        <p:txBody>
          <a:bodyPr wrap="none" lIns="63500" tIns="0" rIns="64800" bIns="0" anchor="ctr">
            <a:spAutoFit/>
          </a:bodyPr>
          <a:lstStyle/>
          <a:p>
            <a:pPr algn="ctr">
              <a:buSzPct val="90000"/>
              <a:defRPr/>
            </a:pPr>
            <a:r>
              <a:rPr lang="en-US" sz="700" b="1" dirty="0" smtClean="0">
                <a:solidFill>
                  <a:srgbClr val="BC204B"/>
                </a:solidFill>
              </a:rPr>
              <a:t>Signing</a:t>
            </a:r>
            <a:endParaRPr lang="en-US" sz="700" b="1" dirty="0">
              <a:solidFill>
                <a:srgbClr val="BC204B"/>
              </a:solidFill>
            </a:endParaRPr>
          </a:p>
        </p:txBody>
      </p:sp>
      <p:sp>
        <p:nvSpPr>
          <p:cNvPr id="13" name="Freihandform 12"/>
          <p:cNvSpPr/>
          <p:nvPr/>
        </p:nvSpPr>
        <p:spPr>
          <a:xfrm>
            <a:off x="870438" y="1415562"/>
            <a:ext cx="4510503" cy="4062046"/>
          </a:xfrm>
          <a:custGeom>
            <a:avLst/>
            <a:gdLst>
              <a:gd name="connsiteX0" fmla="*/ 0 w 2426677"/>
              <a:gd name="connsiteY0" fmla="*/ 0 h 4062046"/>
              <a:gd name="connsiteX1" fmla="*/ 2426677 w 2426677"/>
              <a:gd name="connsiteY1" fmla="*/ 8792 h 4062046"/>
              <a:gd name="connsiteX2" fmla="*/ 2417885 w 2426677"/>
              <a:gd name="connsiteY2" fmla="*/ 896815 h 4062046"/>
              <a:gd name="connsiteX3" fmla="*/ 2101362 w 2426677"/>
              <a:gd name="connsiteY3" fmla="*/ 896815 h 4062046"/>
              <a:gd name="connsiteX4" fmla="*/ 2101362 w 2426677"/>
              <a:gd name="connsiteY4" fmla="*/ 4062046 h 4062046"/>
              <a:gd name="connsiteX5" fmla="*/ 0 w 2426677"/>
              <a:gd name="connsiteY5" fmla="*/ 4053253 h 4062046"/>
              <a:gd name="connsiteX6" fmla="*/ 0 w 2426677"/>
              <a:gd name="connsiteY6" fmla="*/ 0 h 4062046"/>
              <a:gd name="connsiteX0" fmla="*/ 0 w 2426677"/>
              <a:gd name="connsiteY0" fmla="*/ 0 h 4062046"/>
              <a:gd name="connsiteX1" fmla="*/ 2426677 w 2426677"/>
              <a:gd name="connsiteY1" fmla="*/ 8792 h 4062046"/>
              <a:gd name="connsiteX2" fmla="*/ 2250548 w 2426677"/>
              <a:gd name="connsiteY2" fmla="*/ 896815 h 4062046"/>
              <a:gd name="connsiteX3" fmla="*/ 2101362 w 2426677"/>
              <a:gd name="connsiteY3" fmla="*/ 896815 h 4062046"/>
              <a:gd name="connsiteX4" fmla="*/ 2101362 w 2426677"/>
              <a:gd name="connsiteY4" fmla="*/ 4062046 h 4062046"/>
              <a:gd name="connsiteX5" fmla="*/ 0 w 2426677"/>
              <a:gd name="connsiteY5" fmla="*/ 4053253 h 4062046"/>
              <a:gd name="connsiteX6" fmla="*/ 0 w 2426677"/>
              <a:gd name="connsiteY6" fmla="*/ 0 h 4062046"/>
              <a:gd name="connsiteX0" fmla="*/ 0 w 2255537"/>
              <a:gd name="connsiteY0" fmla="*/ 0 h 4062046"/>
              <a:gd name="connsiteX1" fmla="*/ 2255537 w 2255537"/>
              <a:gd name="connsiteY1" fmla="*/ 16412 h 4062046"/>
              <a:gd name="connsiteX2" fmla="*/ 2250548 w 2255537"/>
              <a:gd name="connsiteY2" fmla="*/ 896815 h 4062046"/>
              <a:gd name="connsiteX3" fmla="*/ 2101362 w 2255537"/>
              <a:gd name="connsiteY3" fmla="*/ 896815 h 4062046"/>
              <a:gd name="connsiteX4" fmla="*/ 2101362 w 2255537"/>
              <a:gd name="connsiteY4" fmla="*/ 4062046 h 4062046"/>
              <a:gd name="connsiteX5" fmla="*/ 0 w 2255537"/>
              <a:gd name="connsiteY5" fmla="*/ 4053253 h 4062046"/>
              <a:gd name="connsiteX6" fmla="*/ 0 w 2255537"/>
              <a:gd name="connsiteY6" fmla="*/ 0 h 4062046"/>
              <a:gd name="connsiteX0" fmla="*/ 0 w 2251173"/>
              <a:gd name="connsiteY0" fmla="*/ 0 h 4062046"/>
              <a:gd name="connsiteX1" fmla="*/ 2247931 w 2251173"/>
              <a:gd name="connsiteY1" fmla="*/ 1172 h 4062046"/>
              <a:gd name="connsiteX2" fmla="*/ 2250548 w 2251173"/>
              <a:gd name="connsiteY2" fmla="*/ 896815 h 4062046"/>
              <a:gd name="connsiteX3" fmla="*/ 2101362 w 2251173"/>
              <a:gd name="connsiteY3" fmla="*/ 896815 h 4062046"/>
              <a:gd name="connsiteX4" fmla="*/ 2101362 w 2251173"/>
              <a:gd name="connsiteY4" fmla="*/ 4062046 h 4062046"/>
              <a:gd name="connsiteX5" fmla="*/ 0 w 2251173"/>
              <a:gd name="connsiteY5" fmla="*/ 4053253 h 4062046"/>
              <a:gd name="connsiteX6" fmla="*/ 0 w 2251173"/>
              <a:gd name="connsiteY6" fmla="*/ 0 h 406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1173" h="4062046">
                <a:moveTo>
                  <a:pt x="0" y="0"/>
                </a:moveTo>
                <a:lnTo>
                  <a:pt x="2247931" y="1172"/>
                </a:lnTo>
                <a:cubicBezTo>
                  <a:pt x="2245000" y="297180"/>
                  <a:pt x="2253479" y="600807"/>
                  <a:pt x="2250548" y="896815"/>
                </a:cubicBezTo>
                <a:lnTo>
                  <a:pt x="2101362" y="896815"/>
                </a:lnTo>
                <a:lnTo>
                  <a:pt x="2101362" y="4062046"/>
                </a:lnTo>
                <a:lnTo>
                  <a:pt x="0" y="4053253"/>
                </a:lnTo>
                <a:lnTo>
                  <a:pt x="0" y="0"/>
                </a:lnTo>
                <a:close/>
              </a:path>
            </a:pathLst>
          </a:custGeom>
          <a:noFill/>
          <a:ln w="19050">
            <a:solidFill>
              <a:srgbClr val="C6007E"/>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Tree>
    <p:extLst>
      <p:ext uri="{BB962C8B-B14F-4D97-AF65-F5344CB8AC3E}">
        <p14:creationId xmlns:p14="http://schemas.microsoft.com/office/powerpoint/2010/main" val="10195960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ihandform 4"/>
          <p:cNvSpPr/>
          <p:nvPr/>
        </p:nvSpPr>
        <p:spPr>
          <a:xfrm>
            <a:off x="844062" y="2162908"/>
            <a:ext cx="8581292" cy="3859823"/>
          </a:xfrm>
          <a:custGeom>
            <a:avLst/>
            <a:gdLst>
              <a:gd name="connsiteX0" fmla="*/ 0 w 8581292"/>
              <a:gd name="connsiteY0" fmla="*/ 0 h 3859823"/>
              <a:gd name="connsiteX1" fmla="*/ 3587261 w 8581292"/>
              <a:gd name="connsiteY1" fmla="*/ 8792 h 3859823"/>
              <a:gd name="connsiteX2" fmla="*/ 8572500 w 8581292"/>
              <a:gd name="connsiteY2" fmla="*/ 395654 h 3859823"/>
              <a:gd name="connsiteX3" fmla="*/ 8581292 w 8581292"/>
              <a:gd name="connsiteY3" fmla="*/ 3859823 h 3859823"/>
              <a:gd name="connsiteX4" fmla="*/ 26376 w 8581292"/>
              <a:gd name="connsiteY4" fmla="*/ 3859823 h 3859823"/>
              <a:gd name="connsiteX5" fmla="*/ 0 w 8581292"/>
              <a:gd name="connsiteY5" fmla="*/ 0 h 3859823"/>
              <a:gd name="connsiteX0" fmla="*/ 0 w 8581292"/>
              <a:gd name="connsiteY0" fmla="*/ 0 h 3859823"/>
              <a:gd name="connsiteX1" fmla="*/ 3587261 w 8581292"/>
              <a:gd name="connsiteY1" fmla="*/ 8792 h 3859823"/>
              <a:gd name="connsiteX2" fmla="*/ 8572500 w 8581292"/>
              <a:gd name="connsiteY2" fmla="*/ 395654 h 3859823"/>
              <a:gd name="connsiteX3" fmla="*/ 8581292 w 8581292"/>
              <a:gd name="connsiteY3" fmla="*/ 3859823 h 3859823"/>
              <a:gd name="connsiteX4" fmla="*/ 8791 w 8581292"/>
              <a:gd name="connsiteY4" fmla="*/ 3851030 h 3859823"/>
              <a:gd name="connsiteX5" fmla="*/ 0 w 8581292"/>
              <a:gd name="connsiteY5" fmla="*/ 0 h 385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81292" h="3859823">
                <a:moveTo>
                  <a:pt x="0" y="0"/>
                </a:moveTo>
                <a:lnTo>
                  <a:pt x="3587261" y="8792"/>
                </a:lnTo>
                <a:lnTo>
                  <a:pt x="8572500" y="395654"/>
                </a:lnTo>
                <a:cubicBezTo>
                  <a:pt x="8575431" y="1550377"/>
                  <a:pt x="8578361" y="2705100"/>
                  <a:pt x="8581292" y="3859823"/>
                </a:cubicBezTo>
                <a:lnTo>
                  <a:pt x="8791" y="3851030"/>
                </a:lnTo>
                <a:cubicBezTo>
                  <a:pt x="5860" y="2564422"/>
                  <a:pt x="20515" y="1286608"/>
                  <a:pt x="0" y="0"/>
                </a:cubicBezTo>
                <a:close/>
              </a:path>
            </a:pathLst>
          </a:custGeom>
          <a:solidFill>
            <a:srgbClr val="D9D9D9"/>
          </a:solid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 name="Textplatzhalter 5"/>
          <p:cNvSpPr>
            <a:spLocks noGrp="1"/>
          </p:cNvSpPr>
          <p:nvPr>
            <p:ph type="body" sz="quarter" idx="11"/>
          </p:nvPr>
        </p:nvSpPr>
        <p:spPr/>
        <p:txBody>
          <a:bodyPr/>
          <a:lstStyle/>
          <a:p>
            <a:r>
              <a:rPr lang="en-US" dirty="0" smtClean="0"/>
              <a:t>Target Operating Model</a:t>
            </a:r>
            <a:endParaRPr lang="en-US" dirty="0"/>
          </a:p>
        </p:txBody>
      </p:sp>
      <p:sp>
        <p:nvSpPr>
          <p:cNvPr id="4" name="Titel 3"/>
          <p:cNvSpPr>
            <a:spLocks noGrp="1"/>
          </p:cNvSpPr>
          <p:nvPr>
            <p:ph type="title"/>
          </p:nvPr>
        </p:nvSpPr>
        <p:spPr/>
        <p:txBody>
          <a:bodyPr/>
          <a:lstStyle/>
          <a:p>
            <a:r>
              <a:rPr lang="en-US" dirty="0" smtClean="0"/>
              <a:t>Overview (5/6) – Approach with unlimited access to information prior to closing</a:t>
            </a:r>
            <a:endParaRPr lang="en-US" dirty="0"/>
          </a:p>
        </p:txBody>
      </p:sp>
      <p:sp>
        <p:nvSpPr>
          <p:cNvPr id="32" name="Rechteck 18"/>
          <p:cNvSpPr/>
          <p:nvPr/>
        </p:nvSpPr>
        <p:spPr>
          <a:xfrm>
            <a:off x="845035" y="1428407"/>
            <a:ext cx="8572015" cy="269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Details on Methodology/Approach</a:t>
            </a:r>
            <a:endParaRPr lang="en-US" sz="900" b="1" dirty="0"/>
          </a:p>
        </p:txBody>
      </p:sp>
      <p:sp>
        <p:nvSpPr>
          <p:cNvPr id="35" name="Pentagon 37"/>
          <p:cNvSpPr/>
          <p:nvPr/>
        </p:nvSpPr>
        <p:spPr>
          <a:xfrm>
            <a:off x="912660" y="2588578"/>
            <a:ext cx="2674468" cy="32832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rgbClr val="FFFFFF"/>
                </a:solidFill>
              </a:rPr>
              <a:t>Understanding initial basis</a:t>
            </a:r>
            <a:endParaRPr lang="en-US" sz="900" b="1" dirty="0">
              <a:solidFill>
                <a:srgbClr val="FFFFFF"/>
              </a:solidFill>
            </a:endParaRPr>
          </a:p>
        </p:txBody>
      </p:sp>
      <p:sp>
        <p:nvSpPr>
          <p:cNvPr id="36" name="Chevron 38"/>
          <p:cNvSpPr/>
          <p:nvPr/>
        </p:nvSpPr>
        <p:spPr>
          <a:xfrm>
            <a:off x="3789971" y="2588578"/>
            <a:ext cx="2674468"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rgbClr val="FFFFFF"/>
                </a:solidFill>
              </a:rPr>
              <a:t>Develop interim and target </a:t>
            </a:r>
            <a:br>
              <a:rPr lang="en-US" sz="900" b="1" dirty="0" smtClean="0">
                <a:solidFill>
                  <a:srgbClr val="FFFFFF"/>
                </a:solidFill>
              </a:rPr>
            </a:br>
            <a:r>
              <a:rPr lang="en-US" sz="900" b="1" dirty="0" smtClean="0">
                <a:solidFill>
                  <a:srgbClr val="FFFFFF"/>
                </a:solidFill>
              </a:rPr>
              <a:t>operating model (pre-closing)</a:t>
            </a:r>
            <a:endParaRPr lang="en-US" sz="900" b="1" dirty="0">
              <a:solidFill>
                <a:srgbClr val="FFFFFF"/>
              </a:solidFill>
            </a:endParaRPr>
          </a:p>
        </p:txBody>
      </p:sp>
      <p:sp>
        <p:nvSpPr>
          <p:cNvPr id="37" name="Chevron 41"/>
          <p:cNvSpPr/>
          <p:nvPr/>
        </p:nvSpPr>
        <p:spPr>
          <a:xfrm>
            <a:off x="6666437" y="2588578"/>
            <a:ext cx="2674468"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Coordination and approval</a:t>
            </a:r>
            <a:endParaRPr lang="en-US" sz="900" b="1" dirty="0">
              <a:solidFill>
                <a:schemeClr val="bg1"/>
              </a:solidFill>
            </a:endParaRPr>
          </a:p>
        </p:txBody>
      </p:sp>
      <p:sp>
        <p:nvSpPr>
          <p:cNvPr id="38" name="Text Placeholder 7"/>
          <p:cNvSpPr txBox="1">
            <a:spLocks/>
          </p:cNvSpPr>
          <p:nvPr/>
        </p:nvSpPr>
        <p:spPr>
          <a:xfrm>
            <a:off x="912660" y="2975992"/>
            <a:ext cx="2675314"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600"/>
              </a:spcAft>
              <a:buClr>
                <a:srgbClr val="97989A"/>
              </a:buClr>
              <a:defRPr/>
            </a:pPr>
            <a:r>
              <a:rPr lang="en-US" sz="900" b="1" dirty="0" smtClean="0">
                <a:solidFill>
                  <a:schemeClr val="tx2"/>
                </a:solidFill>
                <a:cs typeface="Arial" pitchFamily="34" charset="0"/>
              </a:rPr>
              <a:t>Approach:</a:t>
            </a:r>
          </a:p>
          <a:p>
            <a:pPr marL="216000" lvl="2" indent="-216000">
              <a:spcAft>
                <a:spcPts val="600"/>
              </a:spcAft>
              <a:buClr>
                <a:schemeClr val="tx2"/>
              </a:buClr>
              <a:buFont typeface="Arial" panose="020B0604020202020204" pitchFamily="34" charset="0"/>
              <a:buChar char="—"/>
              <a:defRPr/>
            </a:pPr>
            <a:r>
              <a:rPr lang="en-US" sz="900" dirty="0" smtClean="0"/>
              <a:t>Develop understanding of the blueprint, i.e. vision, the deal rationale and integration (JV) principles</a:t>
            </a:r>
          </a:p>
          <a:p>
            <a:pPr marL="216000" lvl="2" indent="-216000">
              <a:spcAft>
                <a:spcPts val="600"/>
              </a:spcAft>
              <a:buClr>
                <a:schemeClr val="tx2"/>
              </a:buClr>
              <a:buFont typeface="Arial" panose="020B0604020202020204" pitchFamily="34" charset="0"/>
              <a:buChar char="—"/>
              <a:defRPr/>
            </a:pPr>
            <a:r>
              <a:rPr lang="en-US" sz="900" dirty="0" smtClean="0"/>
              <a:t>Performance of workshops for each function and cross-functional workshops for mutual presentation and discussion of the as-is operating models with participation of buyers and target or JV partners</a:t>
            </a:r>
          </a:p>
          <a:p>
            <a:pPr marL="216000" lvl="2" indent="-216000">
              <a:spcAft>
                <a:spcPts val="600"/>
              </a:spcAft>
              <a:buClr>
                <a:schemeClr val="tx2"/>
              </a:buClr>
              <a:buFont typeface="Arial" panose="020B0604020202020204" pitchFamily="34" charset="0"/>
              <a:buChar char="—"/>
              <a:defRPr/>
            </a:pPr>
            <a:r>
              <a:rPr lang="en-US" sz="900" dirty="0" smtClean="0"/>
              <a:t>Determine the critical success factors and necessary resources</a:t>
            </a:r>
          </a:p>
          <a:p>
            <a:pPr marL="179388" lvl="1" indent="-179388">
              <a:spcAft>
                <a:spcPts val="600"/>
              </a:spcAft>
              <a:buClr>
                <a:srgbClr val="97989A"/>
              </a:buClr>
              <a:buFont typeface="Symbol" pitchFamily="18" charset="2"/>
              <a:buChar char="-"/>
              <a:defRPr/>
            </a:pPr>
            <a:endParaRPr lang="en-US" sz="900" dirty="0" smtClean="0">
              <a:cs typeface="Arial" pitchFamily="34" charset="0"/>
            </a:endParaRPr>
          </a:p>
        </p:txBody>
      </p:sp>
      <p:sp>
        <p:nvSpPr>
          <p:cNvPr id="39" name="Text Placeholder 7"/>
          <p:cNvSpPr txBox="1">
            <a:spLocks/>
          </p:cNvSpPr>
          <p:nvPr/>
        </p:nvSpPr>
        <p:spPr>
          <a:xfrm>
            <a:off x="3789971" y="2975992"/>
            <a:ext cx="2674468"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600"/>
              </a:spcAft>
              <a:buClr>
                <a:srgbClr val="97989A"/>
              </a:buClr>
              <a:defRPr/>
            </a:pPr>
            <a:r>
              <a:rPr lang="en-US" sz="900" b="1" dirty="0" smtClean="0">
                <a:solidFill>
                  <a:schemeClr val="tx2"/>
                </a:solidFill>
                <a:cs typeface="Arial" pitchFamily="34" charset="0"/>
              </a:rPr>
              <a:t>Approach:</a:t>
            </a:r>
          </a:p>
          <a:p>
            <a:pPr marL="216000" lvl="2" indent="-216000">
              <a:spcAft>
                <a:spcPts val="600"/>
              </a:spcAft>
              <a:buClr>
                <a:schemeClr val="tx2"/>
              </a:buClr>
              <a:buFont typeface="Arial" panose="020B0604020202020204" pitchFamily="34" charset="0"/>
              <a:buChar char="—"/>
              <a:defRPr/>
            </a:pPr>
            <a:r>
              <a:rPr lang="en-US" sz="900" dirty="0" smtClean="0"/>
              <a:t>Development of a high level interim and target operating model (e.g. tier 1-3) by buyer‘s management or the two JV partners (if not already covered in the blueprint) in a small group</a:t>
            </a:r>
          </a:p>
          <a:p>
            <a:pPr marL="216000" lvl="2" indent="-216000">
              <a:spcAft>
                <a:spcPts val="600"/>
              </a:spcAft>
              <a:buClr>
                <a:schemeClr val="tx2"/>
              </a:buClr>
              <a:buFont typeface="Arial" panose="020B0604020202020204" pitchFamily="34" charset="0"/>
              <a:buChar char="—"/>
              <a:defRPr/>
            </a:pPr>
            <a:r>
              <a:rPr lang="en-US" sz="900" dirty="0" smtClean="0"/>
              <a:t>Development of a detailed interim and target operating model for each </a:t>
            </a:r>
            <a:r>
              <a:rPr lang="en-US" sz="900" dirty="0" err="1" smtClean="0"/>
              <a:t>workstream</a:t>
            </a:r>
            <a:r>
              <a:rPr lang="en-US" sz="900" dirty="0" smtClean="0"/>
              <a:t>/ function by the nominated project members (participation of buyer and target or both JV partners)</a:t>
            </a:r>
          </a:p>
          <a:p>
            <a:pPr marL="216000" lvl="2" indent="-216000">
              <a:spcAft>
                <a:spcPts val="600"/>
              </a:spcAft>
              <a:buClr>
                <a:schemeClr val="tx2"/>
              </a:buClr>
              <a:buFont typeface="Arial" panose="020B0604020202020204" pitchFamily="34" charset="0"/>
              <a:buChar char="—"/>
              <a:defRPr/>
            </a:pPr>
            <a:r>
              <a:rPr lang="en-US" sz="900" dirty="0" smtClean="0"/>
              <a:t>Summary of results and, if needed, further coordination in an alignment workshop with all </a:t>
            </a:r>
            <a:r>
              <a:rPr lang="en-US" sz="900" dirty="0" err="1" smtClean="0"/>
              <a:t>workstreams</a:t>
            </a:r>
            <a:endParaRPr lang="en-US" sz="900" dirty="0" smtClean="0"/>
          </a:p>
          <a:p>
            <a:pPr marL="179388" lvl="1" indent="-179388">
              <a:spcAft>
                <a:spcPts val="600"/>
              </a:spcAft>
              <a:buClr>
                <a:srgbClr val="97989A"/>
              </a:buClr>
              <a:buFont typeface="Arial" pitchFamily="34" charset="0"/>
              <a:buChar char="■"/>
              <a:defRPr/>
            </a:pPr>
            <a:endParaRPr lang="en-US" sz="900" dirty="0" smtClean="0">
              <a:cs typeface="Arial" pitchFamily="34" charset="0"/>
            </a:endParaRPr>
          </a:p>
        </p:txBody>
      </p:sp>
      <p:sp>
        <p:nvSpPr>
          <p:cNvPr id="40" name="Text Placeholder 7"/>
          <p:cNvSpPr txBox="1">
            <a:spLocks/>
          </p:cNvSpPr>
          <p:nvPr/>
        </p:nvSpPr>
        <p:spPr>
          <a:xfrm>
            <a:off x="6666437" y="2975992"/>
            <a:ext cx="2674468"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600"/>
              </a:spcAft>
              <a:buClr>
                <a:srgbClr val="97989A"/>
              </a:buClr>
              <a:defRPr/>
            </a:pPr>
            <a:r>
              <a:rPr lang="en-US" sz="900" b="1" dirty="0" smtClean="0">
                <a:solidFill>
                  <a:schemeClr val="tx2"/>
                </a:solidFill>
                <a:cs typeface="Arial" pitchFamily="34" charset="0"/>
              </a:rPr>
              <a:t>Approach:</a:t>
            </a:r>
          </a:p>
          <a:p>
            <a:pPr marL="216000" lvl="2" indent="-216000">
              <a:spcAft>
                <a:spcPts val="600"/>
              </a:spcAft>
              <a:buClr>
                <a:schemeClr val="tx2"/>
              </a:buClr>
              <a:buFont typeface="Arial" panose="020B0604020202020204" pitchFamily="34" charset="0"/>
              <a:buChar char="—"/>
              <a:defRPr/>
            </a:pPr>
            <a:r>
              <a:rPr lang="en-US" sz="900" dirty="0" smtClean="0"/>
              <a:t>Approval of the operating models for each </a:t>
            </a:r>
            <a:r>
              <a:rPr lang="en-US" sz="900" dirty="0" err="1" smtClean="0"/>
              <a:t>workstream</a:t>
            </a:r>
            <a:r>
              <a:rPr lang="en-US" sz="900" dirty="0" smtClean="0"/>
              <a:t>/function by the </a:t>
            </a:r>
            <a:r>
              <a:rPr lang="en-US" sz="900" dirty="0" err="1" smtClean="0"/>
              <a:t>workstream</a:t>
            </a:r>
            <a:r>
              <a:rPr lang="en-US" sz="900" dirty="0" smtClean="0"/>
              <a:t> sponsors</a:t>
            </a:r>
          </a:p>
          <a:p>
            <a:pPr marL="216000" lvl="2" indent="-216000">
              <a:spcAft>
                <a:spcPts val="600"/>
              </a:spcAft>
              <a:buClr>
                <a:schemeClr val="tx2"/>
              </a:buClr>
              <a:buFont typeface="Arial" panose="020B0604020202020204" pitchFamily="34" charset="0"/>
              <a:buChar char="—"/>
              <a:defRPr/>
            </a:pPr>
            <a:r>
              <a:rPr lang="en-US" sz="900" dirty="0" smtClean="0"/>
              <a:t>Approval by the PMO </a:t>
            </a:r>
          </a:p>
          <a:p>
            <a:pPr marL="216000" lvl="2" indent="-216000">
              <a:spcAft>
                <a:spcPts val="600"/>
              </a:spcAft>
              <a:buClr>
                <a:schemeClr val="tx2"/>
              </a:buClr>
              <a:buFont typeface="Arial" panose="020B0604020202020204" pitchFamily="34" charset="0"/>
              <a:buChar char="—"/>
              <a:defRPr/>
            </a:pPr>
            <a:r>
              <a:rPr lang="en-US" sz="900" dirty="0" smtClean="0"/>
              <a:t>Approval by the top management/steering committee</a:t>
            </a:r>
          </a:p>
          <a:p>
            <a:pPr marL="216000" lvl="2" indent="-216000">
              <a:spcAft>
                <a:spcPts val="600"/>
              </a:spcAft>
              <a:buClr>
                <a:schemeClr val="tx2"/>
              </a:buClr>
              <a:buFont typeface="Arial" panose="020B0604020202020204" pitchFamily="34" charset="0"/>
              <a:buChar char="—"/>
              <a:defRPr/>
            </a:pPr>
            <a:r>
              <a:rPr lang="en-US" sz="900" dirty="0" smtClean="0"/>
              <a:t>Presentation to the project staff in the kick-off meeting after the signing or closing </a:t>
            </a:r>
          </a:p>
          <a:p>
            <a:pPr marL="179388" lvl="1" indent="-179388">
              <a:spcAft>
                <a:spcPts val="600"/>
              </a:spcAft>
              <a:buClr>
                <a:srgbClr val="97989A"/>
              </a:buClr>
              <a:buFont typeface="Arial" pitchFamily="34" charset="0"/>
              <a:buChar char="■"/>
              <a:defRPr/>
            </a:pPr>
            <a:endParaRPr lang="en-US" sz="900" dirty="0" smtClean="0">
              <a:cs typeface="Arial" pitchFamily="34" charset="0"/>
            </a:endParaRPr>
          </a:p>
        </p:txBody>
      </p:sp>
      <p:sp>
        <p:nvSpPr>
          <p:cNvPr id="41" name="Ellipse 61"/>
          <p:cNvSpPr>
            <a:spLocks noChangeAspect="1"/>
          </p:cNvSpPr>
          <p:nvPr/>
        </p:nvSpPr>
        <p:spPr>
          <a:xfrm>
            <a:off x="1001799" y="2678894"/>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42" name="Ellipse 61"/>
          <p:cNvSpPr>
            <a:spLocks noChangeAspect="1"/>
          </p:cNvSpPr>
          <p:nvPr/>
        </p:nvSpPr>
        <p:spPr>
          <a:xfrm>
            <a:off x="4081655" y="2678894"/>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43" name="Ellipse 61"/>
          <p:cNvSpPr>
            <a:spLocks noChangeAspect="1"/>
          </p:cNvSpPr>
          <p:nvPr/>
        </p:nvSpPr>
        <p:spPr>
          <a:xfrm>
            <a:off x="6977867" y="2678894"/>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44" name="Pentagon 47"/>
          <p:cNvSpPr/>
          <p:nvPr/>
        </p:nvSpPr>
        <p:spPr>
          <a:xfrm>
            <a:off x="844082" y="1800494"/>
            <a:ext cx="1337235" cy="32832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rgbClr val="FFFFFF"/>
                </a:solidFill>
              </a:rPr>
              <a:t>Understanding </a:t>
            </a:r>
            <a:br>
              <a:rPr lang="en-US" sz="900" b="1" dirty="0" smtClean="0">
                <a:solidFill>
                  <a:srgbClr val="FFFFFF"/>
                </a:solidFill>
              </a:rPr>
            </a:br>
            <a:r>
              <a:rPr lang="en-US" sz="900" b="1" dirty="0" smtClean="0">
                <a:solidFill>
                  <a:srgbClr val="FFFFFF"/>
                </a:solidFill>
              </a:rPr>
              <a:t>initial basis</a:t>
            </a:r>
            <a:endParaRPr lang="en-US" sz="900" b="1" dirty="0">
              <a:solidFill>
                <a:srgbClr val="FFFFFF"/>
              </a:solidFill>
            </a:endParaRPr>
          </a:p>
        </p:txBody>
      </p:sp>
      <p:sp>
        <p:nvSpPr>
          <p:cNvPr id="45" name="Chevron 48"/>
          <p:cNvSpPr/>
          <p:nvPr/>
        </p:nvSpPr>
        <p:spPr>
          <a:xfrm>
            <a:off x="2043062" y="1800494"/>
            <a:ext cx="1337235"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b="1" dirty="0" smtClean="0">
                <a:solidFill>
                  <a:schemeClr val="bg1"/>
                </a:solidFill>
              </a:rPr>
              <a:t>Develop operating model </a:t>
            </a:r>
            <a:endParaRPr lang="en-US" sz="900" b="1" dirty="0">
              <a:solidFill>
                <a:schemeClr val="bg1"/>
              </a:solidFill>
            </a:endParaRPr>
          </a:p>
        </p:txBody>
      </p:sp>
      <p:sp>
        <p:nvSpPr>
          <p:cNvPr id="46" name="Chevron 51"/>
          <p:cNvSpPr>
            <a:spLocks/>
          </p:cNvSpPr>
          <p:nvPr/>
        </p:nvSpPr>
        <p:spPr>
          <a:xfrm>
            <a:off x="3242041" y="1800494"/>
            <a:ext cx="1337235"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Coordination &amp; approval</a:t>
            </a:r>
            <a:endParaRPr lang="en-US" sz="900" b="1" dirty="0">
              <a:solidFill>
                <a:schemeClr val="bg1"/>
              </a:solidFill>
            </a:endParaRPr>
          </a:p>
        </p:txBody>
      </p:sp>
      <p:sp>
        <p:nvSpPr>
          <p:cNvPr id="48" name="Chevron 83"/>
          <p:cNvSpPr>
            <a:spLocks/>
          </p:cNvSpPr>
          <p:nvPr/>
        </p:nvSpPr>
        <p:spPr>
          <a:xfrm>
            <a:off x="4441019" y="1800494"/>
            <a:ext cx="4906013" cy="328322"/>
          </a:xfrm>
          <a:prstGeom prst="chevron">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Further integration/JV approach</a:t>
            </a:r>
            <a:endParaRPr lang="en-US" sz="900" dirty="0">
              <a:solidFill>
                <a:schemeClr val="bg1"/>
              </a:solidFill>
            </a:endParaRPr>
          </a:p>
        </p:txBody>
      </p:sp>
      <p:sp>
        <p:nvSpPr>
          <p:cNvPr id="49" name="Ellipse 61"/>
          <p:cNvSpPr>
            <a:spLocks noChangeAspect="1"/>
          </p:cNvSpPr>
          <p:nvPr/>
        </p:nvSpPr>
        <p:spPr>
          <a:xfrm>
            <a:off x="791871"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50" name="Ellipse 61"/>
          <p:cNvSpPr>
            <a:spLocks noChangeAspect="1"/>
          </p:cNvSpPr>
          <p:nvPr/>
        </p:nvSpPr>
        <p:spPr>
          <a:xfrm>
            <a:off x="2037764"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51" name="Ellipse 61"/>
          <p:cNvSpPr>
            <a:spLocks noChangeAspect="1"/>
          </p:cNvSpPr>
          <p:nvPr/>
        </p:nvSpPr>
        <p:spPr>
          <a:xfrm>
            <a:off x="3224454"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55" name="Rectangle 35"/>
          <p:cNvSpPr/>
          <p:nvPr/>
        </p:nvSpPr>
        <p:spPr>
          <a:xfrm rot="16200000">
            <a:off x="-1083743" y="4114375"/>
            <a:ext cx="3495127" cy="3253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Process steps</a:t>
            </a:r>
            <a:endParaRPr lang="en-US" sz="900" b="1" dirty="0"/>
          </a:p>
        </p:txBody>
      </p:sp>
    </p:spTree>
    <p:extLst>
      <p:ext uri="{BB962C8B-B14F-4D97-AF65-F5344CB8AC3E}">
        <p14:creationId xmlns:p14="http://schemas.microsoft.com/office/powerpoint/2010/main" val="24948524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ihandform 4"/>
          <p:cNvSpPr/>
          <p:nvPr/>
        </p:nvSpPr>
        <p:spPr>
          <a:xfrm>
            <a:off x="844062" y="2162908"/>
            <a:ext cx="8581292" cy="3859823"/>
          </a:xfrm>
          <a:custGeom>
            <a:avLst/>
            <a:gdLst>
              <a:gd name="connsiteX0" fmla="*/ 0 w 8581292"/>
              <a:gd name="connsiteY0" fmla="*/ 0 h 3859823"/>
              <a:gd name="connsiteX1" fmla="*/ 3587261 w 8581292"/>
              <a:gd name="connsiteY1" fmla="*/ 8792 h 3859823"/>
              <a:gd name="connsiteX2" fmla="*/ 8572500 w 8581292"/>
              <a:gd name="connsiteY2" fmla="*/ 395654 h 3859823"/>
              <a:gd name="connsiteX3" fmla="*/ 8581292 w 8581292"/>
              <a:gd name="connsiteY3" fmla="*/ 3859823 h 3859823"/>
              <a:gd name="connsiteX4" fmla="*/ 26376 w 8581292"/>
              <a:gd name="connsiteY4" fmla="*/ 3859823 h 3859823"/>
              <a:gd name="connsiteX5" fmla="*/ 0 w 8581292"/>
              <a:gd name="connsiteY5" fmla="*/ 0 h 3859823"/>
              <a:gd name="connsiteX0" fmla="*/ 0 w 8581292"/>
              <a:gd name="connsiteY0" fmla="*/ 0 h 3859823"/>
              <a:gd name="connsiteX1" fmla="*/ 3587261 w 8581292"/>
              <a:gd name="connsiteY1" fmla="*/ 8792 h 3859823"/>
              <a:gd name="connsiteX2" fmla="*/ 8572500 w 8581292"/>
              <a:gd name="connsiteY2" fmla="*/ 395654 h 3859823"/>
              <a:gd name="connsiteX3" fmla="*/ 8581292 w 8581292"/>
              <a:gd name="connsiteY3" fmla="*/ 3859823 h 3859823"/>
              <a:gd name="connsiteX4" fmla="*/ 8791 w 8581292"/>
              <a:gd name="connsiteY4" fmla="*/ 3851030 h 3859823"/>
              <a:gd name="connsiteX5" fmla="*/ 0 w 8581292"/>
              <a:gd name="connsiteY5" fmla="*/ 0 h 3859823"/>
              <a:gd name="connsiteX0" fmla="*/ 0 w 8581292"/>
              <a:gd name="connsiteY0" fmla="*/ 0 h 3859823"/>
              <a:gd name="connsiteX1" fmla="*/ 4756638 w 8581292"/>
              <a:gd name="connsiteY1" fmla="*/ 17584 h 3859823"/>
              <a:gd name="connsiteX2" fmla="*/ 8572500 w 8581292"/>
              <a:gd name="connsiteY2" fmla="*/ 395654 h 3859823"/>
              <a:gd name="connsiteX3" fmla="*/ 8581292 w 8581292"/>
              <a:gd name="connsiteY3" fmla="*/ 3859823 h 3859823"/>
              <a:gd name="connsiteX4" fmla="*/ 8791 w 8581292"/>
              <a:gd name="connsiteY4" fmla="*/ 3851030 h 3859823"/>
              <a:gd name="connsiteX5" fmla="*/ 0 w 8581292"/>
              <a:gd name="connsiteY5" fmla="*/ 0 h 385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81292" h="3859823">
                <a:moveTo>
                  <a:pt x="0" y="0"/>
                </a:moveTo>
                <a:lnTo>
                  <a:pt x="4756638" y="17584"/>
                </a:lnTo>
                <a:cubicBezTo>
                  <a:pt x="6418384" y="146538"/>
                  <a:pt x="6910754" y="266700"/>
                  <a:pt x="8572500" y="395654"/>
                </a:cubicBezTo>
                <a:cubicBezTo>
                  <a:pt x="8575431" y="1550377"/>
                  <a:pt x="8578361" y="2705100"/>
                  <a:pt x="8581292" y="3859823"/>
                </a:cubicBezTo>
                <a:lnTo>
                  <a:pt x="8791" y="3851030"/>
                </a:lnTo>
                <a:cubicBezTo>
                  <a:pt x="5860" y="2564422"/>
                  <a:pt x="20515" y="1286608"/>
                  <a:pt x="0" y="0"/>
                </a:cubicBezTo>
                <a:close/>
              </a:path>
            </a:pathLst>
          </a:custGeom>
          <a:solidFill>
            <a:srgbClr val="D9D9D9"/>
          </a:solidFill>
          <a:ln w="190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 name="Textplatzhalter 5"/>
          <p:cNvSpPr>
            <a:spLocks noGrp="1"/>
          </p:cNvSpPr>
          <p:nvPr>
            <p:ph type="body" sz="quarter" idx="11"/>
          </p:nvPr>
        </p:nvSpPr>
        <p:spPr/>
        <p:txBody>
          <a:bodyPr/>
          <a:lstStyle/>
          <a:p>
            <a:r>
              <a:rPr lang="en-US" dirty="0" smtClean="0"/>
              <a:t>Target Operating Model</a:t>
            </a:r>
            <a:endParaRPr lang="en-US" dirty="0"/>
          </a:p>
        </p:txBody>
      </p:sp>
      <p:sp>
        <p:nvSpPr>
          <p:cNvPr id="4" name="Titel 3"/>
          <p:cNvSpPr>
            <a:spLocks noGrp="1"/>
          </p:cNvSpPr>
          <p:nvPr>
            <p:ph type="title"/>
          </p:nvPr>
        </p:nvSpPr>
        <p:spPr/>
        <p:txBody>
          <a:bodyPr/>
          <a:lstStyle/>
          <a:p>
            <a:r>
              <a:rPr lang="en-US" dirty="0" smtClean="0"/>
              <a:t>Overview (6/6) – Approach with limited access to information prior to closing</a:t>
            </a:r>
            <a:endParaRPr lang="en-US" dirty="0"/>
          </a:p>
        </p:txBody>
      </p:sp>
      <p:sp>
        <p:nvSpPr>
          <p:cNvPr id="32" name="Rechteck 18"/>
          <p:cNvSpPr/>
          <p:nvPr/>
        </p:nvSpPr>
        <p:spPr>
          <a:xfrm>
            <a:off x="845035" y="1428407"/>
            <a:ext cx="8572015" cy="269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Details on Methodology/Approach</a:t>
            </a:r>
            <a:endParaRPr lang="en-US" sz="900" b="1" dirty="0"/>
          </a:p>
        </p:txBody>
      </p:sp>
      <p:grpSp>
        <p:nvGrpSpPr>
          <p:cNvPr id="2" name="Gruppieren 1"/>
          <p:cNvGrpSpPr/>
          <p:nvPr/>
        </p:nvGrpSpPr>
        <p:grpSpPr>
          <a:xfrm>
            <a:off x="912659" y="2588578"/>
            <a:ext cx="2077953" cy="3375147"/>
            <a:chOff x="912660" y="2588578"/>
            <a:chExt cx="2675314" cy="3375147"/>
          </a:xfrm>
        </p:grpSpPr>
        <p:sp>
          <p:nvSpPr>
            <p:cNvPr id="35" name="Pentagon 37"/>
            <p:cNvSpPr/>
            <p:nvPr/>
          </p:nvSpPr>
          <p:spPr>
            <a:xfrm>
              <a:off x="912660" y="2588578"/>
              <a:ext cx="2674468" cy="32832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rgbClr val="FFFFFF"/>
                  </a:solidFill>
                </a:rPr>
                <a:t>Understanding initial basis</a:t>
              </a:r>
              <a:endParaRPr lang="en-US" sz="900" b="1" dirty="0">
                <a:solidFill>
                  <a:srgbClr val="FFFFFF"/>
                </a:solidFill>
              </a:endParaRPr>
            </a:p>
          </p:txBody>
        </p:sp>
        <p:sp>
          <p:nvSpPr>
            <p:cNvPr id="38" name="Text Placeholder 7"/>
            <p:cNvSpPr txBox="1">
              <a:spLocks/>
            </p:cNvSpPr>
            <p:nvPr/>
          </p:nvSpPr>
          <p:spPr>
            <a:xfrm>
              <a:off x="912660" y="2975992"/>
              <a:ext cx="2675314"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600"/>
                </a:spcAft>
                <a:buClr>
                  <a:srgbClr val="97989A"/>
                </a:buClr>
                <a:defRPr/>
              </a:pPr>
              <a:r>
                <a:rPr lang="en-US" sz="900" b="1" dirty="0" smtClean="0">
                  <a:solidFill>
                    <a:schemeClr val="tx2"/>
                  </a:solidFill>
                  <a:cs typeface="Arial" pitchFamily="34" charset="0"/>
                </a:rPr>
                <a:t>Approach:</a:t>
              </a:r>
            </a:p>
            <a:p>
              <a:pPr marL="216000" lvl="2" indent="-216000">
                <a:spcAft>
                  <a:spcPts val="600"/>
                </a:spcAft>
                <a:buClr>
                  <a:schemeClr val="tx2"/>
                </a:buClr>
                <a:buFont typeface="Arial" panose="020B0604020202020204" pitchFamily="34" charset="0"/>
                <a:buChar char="—"/>
                <a:defRPr/>
              </a:pPr>
              <a:r>
                <a:rPr lang="en-US" sz="900" dirty="0" smtClean="0"/>
                <a:t>Develop an understanding of the blueprint, i.e. vision, the deal rationale and integration (JV) principles</a:t>
              </a:r>
            </a:p>
            <a:p>
              <a:pPr marL="216000" lvl="2" indent="-216000">
                <a:spcAft>
                  <a:spcPts val="600"/>
                </a:spcAft>
                <a:buClr>
                  <a:schemeClr val="tx2"/>
                </a:buClr>
                <a:buFont typeface="Arial" panose="020B0604020202020204" pitchFamily="34" charset="0"/>
                <a:buChar char="—"/>
                <a:defRPr/>
              </a:pPr>
              <a:r>
                <a:rPr lang="en-US" sz="900" dirty="0" smtClean="0"/>
                <a:t>Independent development of the as-is operating models per </a:t>
              </a:r>
              <a:r>
                <a:rPr lang="en-US" sz="900" dirty="0" err="1" smtClean="0"/>
                <a:t>workstream</a:t>
              </a:r>
              <a:r>
                <a:rPr lang="en-US" sz="900" dirty="0" smtClean="0"/>
                <a:t>/function by buyer, target or JV partner</a:t>
              </a:r>
            </a:p>
            <a:p>
              <a:pPr marL="216000" lvl="2" indent="-216000">
                <a:spcAft>
                  <a:spcPts val="600"/>
                </a:spcAft>
                <a:buClr>
                  <a:schemeClr val="tx2"/>
                </a:buClr>
                <a:buFont typeface="Arial" panose="020B0604020202020204" pitchFamily="34" charset="0"/>
                <a:buChar char="—"/>
                <a:defRPr/>
              </a:pPr>
              <a:r>
                <a:rPr lang="en-US" sz="900" dirty="0" smtClean="0"/>
                <a:t>Generate outside-in understanding for the as-is models of the target or JV partner </a:t>
              </a:r>
            </a:p>
            <a:p>
              <a:pPr marL="216000" lvl="2" indent="-216000">
                <a:spcAft>
                  <a:spcPts val="600"/>
                </a:spcAft>
                <a:buClr>
                  <a:schemeClr val="tx2"/>
                </a:buClr>
                <a:buFont typeface="Arial" panose="020B0604020202020204" pitchFamily="34" charset="0"/>
                <a:buChar char="—"/>
                <a:defRPr/>
              </a:pPr>
              <a:r>
                <a:rPr lang="en-US" sz="900" dirty="0" smtClean="0"/>
                <a:t>Determine the critical success factors and resources required</a:t>
              </a:r>
            </a:p>
            <a:p>
              <a:pPr marL="179388" lvl="1" indent="-179388">
                <a:spcAft>
                  <a:spcPts val="600"/>
                </a:spcAft>
                <a:buClr>
                  <a:srgbClr val="97989A"/>
                </a:buClr>
                <a:buFont typeface="Symbol" pitchFamily="18" charset="2"/>
                <a:buChar char="-"/>
                <a:defRPr/>
              </a:pPr>
              <a:endParaRPr lang="en-US" sz="900" dirty="0" smtClean="0">
                <a:cs typeface="Arial" pitchFamily="34" charset="0"/>
              </a:endParaRPr>
            </a:p>
          </p:txBody>
        </p:sp>
      </p:grpSp>
      <p:grpSp>
        <p:nvGrpSpPr>
          <p:cNvPr id="3" name="Gruppieren 2"/>
          <p:cNvGrpSpPr/>
          <p:nvPr/>
        </p:nvGrpSpPr>
        <p:grpSpPr>
          <a:xfrm>
            <a:off x="3028922" y="2588578"/>
            <a:ext cx="2077296" cy="3375147"/>
            <a:chOff x="3789971" y="2588578"/>
            <a:chExt cx="2674468" cy="3375147"/>
          </a:xfrm>
        </p:grpSpPr>
        <p:sp>
          <p:nvSpPr>
            <p:cNvPr id="36" name="Chevron 38"/>
            <p:cNvSpPr/>
            <p:nvPr/>
          </p:nvSpPr>
          <p:spPr>
            <a:xfrm>
              <a:off x="3789971" y="2588578"/>
              <a:ext cx="2674468"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rgbClr val="FFFFFF"/>
                  </a:solidFill>
                </a:rPr>
                <a:t>Develop interim operating model (pre-closing)</a:t>
              </a:r>
              <a:endParaRPr lang="en-US" sz="900" b="1" dirty="0">
                <a:solidFill>
                  <a:srgbClr val="FFFFFF"/>
                </a:solidFill>
              </a:endParaRPr>
            </a:p>
          </p:txBody>
        </p:sp>
        <p:sp>
          <p:nvSpPr>
            <p:cNvPr id="39" name="Text Placeholder 7"/>
            <p:cNvSpPr txBox="1">
              <a:spLocks/>
            </p:cNvSpPr>
            <p:nvPr/>
          </p:nvSpPr>
          <p:spPr>
            <a:xfrm>
              <a:off x="3789971" y="2975992"/>
              <a:ext cx="2674468"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600"/>
                </a:spcAft>
                <a:buClr>
                  <a:srgbClr val="97989A"/>
                </a:buClr>
                <a:defRPr/>
              </a:pPr>
              <a:r>
                <a:rPr lang="en-US" sz="900" b="1" dirty="0" smtClean="0">
                  <a:solidFill>
                    <a:schemeClr val="tx2"/>
                  </a:solidFill>
                  <a:cs typeface="Arial" pitchFamily="34" charset="0"/>
                </a:rPr>
                <a:t>Approach:</a:t>
              </a:r>
            </a:p>
            <a:p>
              <a:pPr marL="216000" lvl="2" indent="-216000">
                <a:spcAft>
                  <a:spcPts val="600"/>
                </a:spcAft>
                <a:buClr>
                  <a:schemeClr val="tx2"/>
                </a:buClr>
                <a:buFont typeface="Arial" panose="020B0604020202020204" pitchFamily="34" charset="0"/>
                <a:buChar char="—"/>
                <a:defRPr/>
              </a:pPr>
              <a:r>
                <a:rPr lang="en-US" sz="900" dirty="0" smtClean="0"/>
                <a:t>Development of a high level interim and target operating model (e.g. tier 1-3) by buyer’s management or the two JV partners</a:t>
              </a:r>
            </a:p>
            <a:p>
              <a:pPr marL="216000" lvl="2" indent="-216000">
                <a:spcAft>
                  <a:spcPts val="600"/>
                </a:spcAft>
                <a:buClr>
                  <a:schemeClr val="tx2"/>
                </a:buClr>
                <a:buFont typeface="Arial" panose="020B0604020202020204" pitchFamily="34" charset="0"/>
                <a:buChar char="—"/>
                <a:defRPr/>
              </a:pPr>
              <a:r>
                <a:rPr lang="en-US" sz="900" dirty="0" smtClean="0"/>
                <a:t>Form hypotheses on the target operating model for each </a:t>
              </a:r>
              <a:r>
                <a:rPr lang="en-US" sz="900" dirty="0" err="1" smtClean="0"/>
                <a:t>workstream</a:t>
              </a:r>
              <a:r>
                <a:rPr lang="en-US" sz="900" dirty="0" smtClean="0"/>
                <a:t>/function</a:t>
              </a:r>
            </a:p>
            <a:p>
              <a:pPr marL="216000" lvl="2" indent="-216000">
                <a:spcAft>
                  <a:spcPts val="600"/>
                </a:spcAft>
                <a:buClr>
                  <a:schemeClr val="tx2"/>
                </a:buClr>
                <a:buFont typeface="Arial" panose="020B0604020202020204" pitchFamily="34" charset="0"/>
                <a:buChar char="—"/>
                <a:defRPr/>
              </a:pPr>
              <a:r>
                <a:rPr lang="en-US" sz="900" dirty="0" smtClean="0"/>
                <a:t>Development of an interim operating model for each </a:t>
              </a:r>
              <a:r>
                <a:rPr lang="en-US" sz="900" dirty="0" err="1" smtClean="0"/>
                <a:t>workstream</a:t>
              </a:r>
              <a:r>
                <a:rPr lang="en-US" sz="900" dirty="0" smtClean="0"/>
                <a:t> by nominated </a:t>
              </a:r>
              <a:r>
                <a:rPr lang="en-US" sz="900" dirty="0" err="1" smtClean="0"/>
                <a:t>workstream</a:t>
              </a:r>
              <a:r>
                <a:rPr lang="en-US" sz="900" dirty="0" smtClean="0"/>
                <a:t> members of the buyer</a:t>
              </a:r>
            </a:p>
            <a:p>
              <a:pPr marL="216000" lvl="2" indent="-216000">
                <a:spcAft>
                  <a:spcPts val="600"/>
                </a:spcAft>
                <a:buClr>
                  <a:schemeClr val="tx2"/>
                </a:buClr>
                <a:buFont typeface="Arial" panose="020B0604020202020204" pitchFamily="34" charset="0"/>
                <a:buChar char="—"/>
                <a:defRPr/>
              </a:pPr>
              <a:r>
                <a:rPr lang="en-US" sz="900" dirty="0" smtClean="0"/>
                <a:t>Summary of results</a:t>
              </a:r>
            </a:p>
            <a:p>
              <a:pPr marL="179388" lvl="1" indent="-179388">
                <a:spcAft>
                  <a:spcPts val="600"/>
                </a:spcAft>
                <a:buClr>
                  <a:srgbClr val="97989A"/>
                </a:buClr>
                <a:buFont typeface="Arial" pitchFamily="34" charset="0"/>
                <a:buChar char="■"/>
                <a:defRPr/>
              </a:pPr>
              <a:endParaRPr lang="en-US" sz="900" dirty="0" smtClean="0">
                <a:cs typeface="Arial" pitchFamily="34" charset="0"/>
              </a:endParaRPr>
            </a:p>
          </p:txBody>
        </p:sp>
      </p:grpSp>
      <p:grpSp>
        <p:nvGrpSpPr>
          <p:cNvPr id="7" name="Gruppieren 6"/>
          <p:cNvGrpSpPr/>
          <p:nvPr/>
        </p:nvGrpSpPr>
        <p:grpSpPr>
          <a:xfrm>
            <a:off x="5144528" y="2588578"/>
            <a:ext cx="2077296" cy="3375147"/>
            <a:chOff x="6666437" y="2588578"/>
            <a:chExt cx="2674468" cy="3375147"/>
          </a:xfrm>
        </p:grpSpPr>
        <p:sp>
          <p:nvSpPr>
            <p:cNvPr id="37" name="Chevron 41"/>
            <p:cNvSpPr/>
            <p:nvPr/>
          </p:nvSpPr>
          <p:spPr>
            <a:xfrm>
              <a:off x="6666437" y="2588578"/>
              <a:ext cx="2674468"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rgbClr val="FFFFFF"/>
                  </a:solidFill>
                </a:rPr>
                <a:t>Develop target operating model (post-closing)</a:t>
              </a:r>
              <a:endParaRPr lang="en-US" sz="900" b="1" dirty="0">
                <a:solidFill>
                  <a:srgbClr val="FFFFFF"/>
                </a:solidFill>
              </a:endParaRPr>
            </a:p>
          </p:txBody>
        </p:sp>
        <p:sp>
          <p:nvSpPr>
            <p:cNvPr id="40" name="Text Placeholder 7"/>
            <p:cNvSpPr txBox="1">
              <a:spLocks/>
            </p:cNvSpPr>
            <p:nvPr/>
          </p:nvSpPr>
          <p:spPr>
            <a:xfrm>
              <a:off x="6666437" y="2975992"/>
              <a:ext cx="2674468"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600"/>
                </a:spcAft>
                <a:buClr>
                  <a:srgbClr val="97989A"/>
                </a:buClr>
                <a:defRPr/>
              </a:pPr>
              <a:r>
                <a:rPr lang="en-US" sz="900" b="1" dirty="0" smtClean="0">
                  <a:solidFill>
                    <a:schemeClr val="tx2"/>
                  </a:solidFill>
                  <a:cs typeface="Arial" pitchFamily="34" charset="0"/>
                </a:rPr>
                <a:t>Approach:</a:t>
              </a:r>
            </a:p>
            <a:p>
              <a:pPr marL="216000" lvl="2" indent="-216000">
                <a:spcAft>
                  <a:spcPts val="600"/>
                </a:spcAft>
                <a:buClr>
                  <a:schemeClr val="tx2"/>
                </a:buClr>
                <a:buFont typeface="Arial" panose="020B0604020202020204" pitchFamily="34" charset="0"/>
                <a:buChar char="—"/>
                <a:defRPr/>
              </a:pPr>
              <a:r>
                <a:rPr lang="en-US" sz="900" dirty="0" smtClean="0"/>
                <a:t>Performance of workshops for each function and cross-functional workshops for the mutual presentation and discussion of the as-is operating models with participation of the buyer and target or JV partners</a:t>
              </a:r>
            </a:p>
            <a:p>
              <a:pPr marL="216000" lvl="2" indent="-216000">
                <a:spcAft>
                  <a:spcPts val="600"/>
                </a:spcAft>
                <a:buClr>
                  <a:schemeClr val="tx2"/>
                </a:buClr>
                <a:buFont typeface="Arial" panose="020B0604020202020204" pitchFamily="34" charset="0"/>
                <a:buChar char="—"/>
                <a:defRPr/>
              </a:pPr>
              <a:r>
                <a:rPr lang="en-US" sz="900" dirty="0" smtClean="0"/>
                <a:t>Evaluation of the hypotheses of TOM</a:t>
              </a:r>
            </a:p>
            <a:p>
              <a:pPr marL="216000" lvl="2" indent="-216000">
                <a:spcAft>
                  <a:spcPts val="600"/>
                </a:spcAft>
                <a:buClr>
                  <a:schemeClr val="tx2"/>
                </a:buClr>
                <a:buFont typeface="Arial" panose="020B0604020202020204" pitchFamily="34" charset="0"/>
                <a:buChar char="—"/>
                <a:defRPr/>
              </a:pPr>
              <a:r>
                <a:rPr lang="en-US" sz="900" dirty="0" smtClean="0"/>
                <a:t>Detailing the TOM for each </a:t>
              </a:r>
              <a:r>
                <a:rPr lang="en-US" sz="900" dirty="0" err="1" smtClean="0"/>
                <a:t>workstream</a:t>
              </a:r>
              <a:r>
                <a:rPr lang="en-US" sz="900" dirty="0" smtClean="0"/>
                <a:t> by the individual </a:t>
              </a:r>
              <a:r>
                <a:rPr lang="en-US" sz="900" dirty="0" err="1" smtClean="0"/>
                <a:t>workstream</a:t>
              </a:r>
              <a:r>
                <a:rPr lang="en-US" sz="900" dirty="0" smtClean="0"/>
                <a:t> measures</a:t>
              </a:r>
            </a:p>
            <a:p>
              <a:pPr marL="179388" lvl="1" indent="-179388">
                <a:spcAft>
                  <a:spcPts val="600"/>
                </a:spcAft>
                <a:buClr>
                  <a:srgbClr val="97989A"/>
                </a:buClr>
                <a:buFont typeface="Arial" pitchFamily="34" charset="0"/>
                <a:buChar char="■"/>
                <a:defRPr/>
              </a:pPr>
              <a:endParaRPr lang="en-US" sz="900" dirty="0" smtClean="0">
                <a:cs typeface="Arial" pitchFamily="34" charset="0"/>
              </a:endParaRPr>
            </a:p>
          </p:txBody>
        </p:sp>
      </p:grpSp>
      <p:sp>
        <p:nvSpPr>
          <p:cNvPr id="41" name="Ellipse 61"/>
          <p:cNvSpPr>
            <a:spLocks noChangeAspect="1"/>
          </p:cNvSpPr>
          <p:nvPr/>
        </p:nvSpPr>
        <p:spPr>
          <a:xfrm>
            <a:off x="940254" y="2678894"/>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42" name="Ellipse 61"/>
          <p:cNvSpPr>
            <a:spLocks noChangeAspect="1"/>
          </p:cNvSpPr>
          <p:nvPr/>
        </p:nvSpPr>
        <p:spPr>
          <a:xfrm>
            <a:off x="3123290" y="2678894"/>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43" name="Ellipse 61"/>
          <p:cNvSpPr>
            <a:spLocks noChangeAspect="1"/>
          </p:cNvSpPr>
          <p:nvPr/>
        </p:nvSpPr>
        <p:spPr>
          <a:xfrm>
            <a:off x="5228200" y="2678894"/>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44" name="Pentagon 47"/>
          <p:cNvSpPr/>
          <p:nvPr/>
        </p:nvSpPr>
        <p:spPr>
          <a:xfrm>
            <a:off x="844082" y="1800494"/>
            <a:ext cx="1337235" cy="32832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rgbClr val="FFFFFF"/>
                </a:solidFill>
              </a:rPr>
              <a:t>Understanding </a:t>
            </a:r>
            <a:br>
              <a:rPr lang="en-US" sz="900" b="1" dirty="0" smtClean="0">
                <a:solidFill>
                  <a:srgbClr val="FFFFFF"/>
                </a:solidFill>
              </a:rPr>
            </a:br>
            <a:r>
              <a:rPr lang="en-US" sz="900" b="1" dirty="0" smtClean="0">
                <a:solidFill>
                  <a:srgbClr val="FFFFFF"/>
                </a:solidFill>
              </a:rPr>
              <a:t>initial basis</a:t>
            </a:r>
            <a:endParaRPr lang="en-US" sz="900" b="1" dirty="0">
              <a:solidFill>
                <a:srgbClr val="FFFFFF"/>
              </a:solidFill>
            </a:endParaRPr>
          </a:p>
        </p:txBody>
      </p:sp>
      <p:sp>
        <p:nvSpPr>
          <p:cNvPr id="45" name="Chevron 48"/>
          <p:cNvSpPr/>
          <p:nvPr/>
        </p:nvSpPr>
        <p:spPr>
          <a:xfrm>
            <a:off x="2043062" y="1800494"/>
            <a:ext cx="1337235"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b="1" dirty="0" smtClean="0">
                <a:solidFill>
                  <a:schemeClr val="bg1"/>
                </a:solidFill>
              </a:rPr>
              <a:t>Develop </a:t>
            </a:r>
            <a:br>
              <a:rPr lang="en-US" sz="900" b="1" dirty="0" smtClean="0">
                <a:solidFill>
                  <a:schemeClr val="bg1"/>
                </a:solidFill>
              </a:rPr>
            </a:br>
            <a:r>
              <a:rPr lang="en-US" sz="900" b="1" dirty="0" smtClean="0">
                <a:solidFill>
                  <a:schemeClr val="bg1"/>
                </a:solidFill>
              </a:rPr>
              <a:t>day-1/IOM</a:t>
            </a:r>
            <a:endParaRPr lang="en-US" sz="900" b="1" dirty="0">
              <a:solidFill>
                <a:schemeClr val="bg1"/>
              </a:solidFill>
            </a:endParaRPr>
          </a:p>
        </p:txBody>
      </p:sp>
      <p:sp>
        <p:nvSpPr>
          <p:cNvPr id="46" name="Chevron 51"/>
          <p:cNvSpPr>
            <a:spLocks/>
          </p:cNvSpPr>
          <p:nvPr/>
        </p:nvSpPr>
        <p:spPr>
          <a:xfrm>
            <a:off x="3242041" y="1800494"/>
            <a:ext cx="1337235"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Develop TOM</a:t>
            </a:r>
            <a:endParaRPr lang="en-US" sz="900" b="1" dirty="0">
              <a:solidFill>
                <a:schemeClr val="bg1"/>
              </a:solidFill>
            </a:endParaRPr>
          </a:p>
        </p:txBody>
      </p:sp>
      <p:sp>
        <p:nvSpPr>
          <p:cNvPr id="48" name="Chevron 83"/>
          <p:cNvSpPr>
            <a:spLocks/>
          </p:cNvSpPr>
          <p:nvPr/>
        </p:nvSpPr>
        <p:spPr>
          <a:xfrm>
            <a:off x="5636370" y="1800494"/>
            <a:ext cx="3710662" cy="328322"/>
          </a:xfrm>
          <a:prstGeom prst="chevron">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Further integration/JV approach</a:t>
            </a:r>
            <a:endParaRPr lang="en-US" sz="900" dirty="0">
              <a:solidFill>
                <a:schemeClr val="bg1"/>
              </a:solidFill>
            </a:endParaRPr>
          </a:p>
        </p:txBody>
      </p:sp>
      <p:sp>
        <p:nvSpPr>
          <p:cNvPr id="49" name="Ellipse 61"/>
          <p:cNvSpPr>
            <a:spLocks noChangeAspect="1"/>
          </p:cNvSpPr>
          <p:nvPr/>
        </p:nvSpPr>
        <p:spPr>
          <a:xfrm>
            <a:off x="791871"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50" name="Ellipse 61"/>
          <p:cNvSpPr>
            <a:spLocks noChangeAspect="1"/>
          </p:cNvSpPr>
          <p:nvPr/>
        </p:nvSpPr>
        <p:spPr>
          <a:xfrm>
            <a:off x="2037764"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51" name="Ellipse 61"/>
          <p:cNvSpPr>
            <a:spLocks noChangeAspect="1"/>
          </p:cNvSpPr>
          <p:nvPr/>
        </p:nvSpPr>
        <p:spPr>
          <a:xfrm>
            <a:off x="3224454"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55" name="Rectangle 35"/>
          <p:cNvSpPr/>
          <p:nvPr/>
        </p:nvSpPr>
        <p:spPr>
          <a:xfrm rot="16200000">
            <a:off x="-1083743" y="4114375"/>
            <a:ext cx="3495127" cy="3253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Process steps</a:t>
            </a:r>
            <a:endParaRPr lang="en-US" sz="900" b="1" dirty="0"/>
          </a:p>
        </p:txBody>
      </p:sp>
      <p:sp>
        <p:nvSpPr>
          <p:cNvPr id="23" name="Chevron 51"/>
          <p:cNvSpPr>
            <a:spLocks/>
          </p:cNvSpPr>
          <p:nvPr/>
        </p:nvSpPr>
        <p:spPr>
          <a:xfrm>
            <a:off x="4437391" y="1800494"/>
            <a:ext cx="1337235"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Coordination &amp; approval</a:t>
            </a:r>
            <a:endParaRPr lang="en-US" sz="900" b="1" dirty="0">
              <a:solidFill>
                <a:schemeClr val="bg1"/>
              </a:solidFill>
            </a:endParaRPr>
          </a:p>
        </p:txBody>
      </p:sp>
      <p:sp>
        <p:nvSpPr>
          <p:cNvPr id="24" name="Ellipse 61"/>
          <p:cNvSpPr>
            <a:spLocks noChangeAspect="1"/>
          </p:cNvSpPr>
          <p:nvPr/>
        </p:nvSpPr>
        <p:spPr>
          <a:xfrm>
            <a:off x="4419804" y="1743263"/>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4</a:t>
            </a:r>
            <a:endParaRPr lang="en-US" sz="900" b="1" dirty="0"/>
          </a:p>
        </p:txBody>
      </p:sp>
      <p:grpSp>
        <p:nvGrpSpPr>
          <p:cNvPr id="28" name="Gruppieren 27"/>
          <p:cNvGrpSpPr/>
          <p:nvPr/>
        </p:nvGrpSpPr>
        <p:grpSpPr>
          <a:xfrm>
            <a:off x="7260133" y="2588578"/>
            <a:ext cx="2077296" cy="3375147"/>
            <a:chOff x="6666437" y="2588578"/>
            <a:chExt cx="2674468" cy="3375147"/>
          </a:xfrm>
        </p:grpSpPr>
        <p:sp>
          <p:nvSpPr>
            <p:cNvPr id="29" name="Chevron 41"/>
            <p:cNvSpPr/>
            <p:nvPr/>
          </p:nvSpPr>
          <p:spPr>
            <a:xfrm>
              <a:off x="6666437" y="2588578"/>
              <a:ext cx="2674468"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Coordinate &amp; approve </a:t>
              </a:r>
              <a:br>
                <a:rPr lang="en-US" sz="900" b="1" dirty="0" smtClean="0">
                  <a:solidFill>
                    <a:schemeClr val="bg1"/>
                  </a:solidFill>
                </a:rPr>
              </a:br>
              <a:r>
                <a:rPr lang="en-US" sz="900" b="1" dirty="0" smtClean="0">
                  <a:solidFill>
                    <a:schemeClr val="bg1"/>
                  </a:solidFill>
                </a:rPr>
                <a:t>(pre- and post-closing)</a:t>
              </a:r>
              <a:endParaRPr lang="en-US" sz="900" b="1" dirty="0">
                <a:solidFill>
                  <a:schemeClr val="bg1"/>
                </a:solidFill>
              </a:endParaRPr>
            </a:p>
          </p:txBody>
        </p:sp>
        <p:sp>
          <p:nvSpPr>
            <p:cNvPr id="30" name="Text Placeholder 7"/>
            <p:cNvSpPr txBox="1">
              <a:spLocks/>
            </p:cNvSpPr>
            <p:nvPr/>
          </p:nvSpPr>
          <p:spPr>
            <a:xfrm>
              <a:off x="6666437" y="2975992"/>
              <a:ext cx="2674468" cy="2987733"/>
            </a:xfrm>
            <a:prstGeom prst="rect">
              <a:avLst/>
            </a:prstGeom>
            <a:solidFill>
              <a:schemeClr val="bg1"/>
            </a:solidFill>
            <a:ln>
              <a:solidFill>
                <a:schemeClr val="bg1"/>
              </a:solidFill>
            </a:ln>
          </p:spPr>
          <p:txBody>
            <a:bodyPr wrap="square" lIns="54000" tIns="54000" rIns="54000" bIns="54000">
              <a:noAutofit/>
            </a:bodyPr>
            <a:lstStyle/>
            <a:p>
              <a:pPr marL="0" lvl="1">
                <a:spcAft>
                  <a:spcPts val="600"/>
                </a:spcAft>
                <a:buClr>
                  <a:srgbClr val="97989A"/>
                </a:buClr>
                <a:defRPr/>
              </a:pPr>
              <a:r>
                <a:rPr lang="en-US" sz="900" b="1" dirty="0" smtClean="0">
                  <a:solidFill>
                    <a:schemeClr val="tx2"/>
                  </a:solidFill>
                  <a:cs typeface="Arial" pitchFamily="34" charset="0"/>
                </a:rPr>
                <a:t>Approach:</a:t>
              </a:r>
            </a:p>
            <a:p>
              <a:pPr marL="216000" lvl="2" indent="-216000">
                <a:spcAft>
                  <a:spcPts val="600"/>
                </a:spcAft>
                <a:buClr>
                  <a:schemeClr val="tx2"/>
                </a:buClr>
                <a:buFont typeface="Arial" panose="020B0604020202020204" pitchFamily="34" charset="0"/>
                <a:buChar char="—"/>
                <a:defRPr/>
              </a:pPr>
              <a:r>
                <a:rPr lang="en-US" sz="900" dirty="0" smtClean="0"/>
                <a:t>Release of the operating models by each </a:t>
              </a:r>
              <a:r>
                <a:rPr lang="en-US" sz="900" dirty="0" err="1" smtClean="0"/>
                <a:t>workstream</a:t>
              </a:r>
              <a:r>
                <a:rPr lang="en-US" sz="900" dirty="0" smtClean="0"/>
                <a:t>/ function by the </a:t>
              </a:r>
              <a:r>
                <a:rPr lang="en-US" sz="900" dirty="0" err="1" smtClean="0"/>
                <a:t>workstream</a:t>
              </a:r>
              <a:r>
                <a:rPr lang="en-US" sz="900" dirty="0" smtClean="0"/>
                <a:t> sponsors (pre and post closing)</a:t>
              </a:r>
            </a:p>
            <a:p>
              <a:pPr marL="216000" lvl="2" indent="-216000">
                <a:spcAft>
                  <a:spcPts val="600"/>
                </a:spcAft>
                <a:buClr>
                  <a:schemeClr val="tx2"/>
                </a:buClr>
                <a:buFont typeface="Arial" panose="020B0604020202020204" pitchFamily="34" charset="0"/>
                <a:buChar char="—"/>
                <a:defRPr/>
              </a:pPr>
              <a:r>
                <a:rPr lang="en-US" sz="900" dirty="0" smtClean="0"/>
                <a:t>Approval by the PMO </a:t>
              </a:r>
            </a:p>
            <a:p>
              <a:pPr marL="216000" lvl="2" indent="-216000">
                <a:spcAft>
                  <a:spcPts val="600"/>
                </a:spcAft>
                <a:buClr>
                  <a:schemeClr val="tx2"/>
                </a:buClr>
                <a:buFont typeface="Arial" panose="020B0604020202020204" pitchFamily="34" charset="0"/>
                <a:buChar char="—"/>
                <a:defRPr/>
              </a:pPr>
              <a:r>
                <a:rPr lang="en-US" sz="900" dirty="0" smtClean="0"/>
                <a:t>Approval by top management/ steering committee</a:t>
              </a:r>
            </a:p>
            <a:p>
              <a:pPr marL="216000" lvl="2" indent="-216000">
                <a:spcAft>
                  <a:spcPts val="600"/>
                </a:spcAft>
                <a:buClr>
                  <a:schemeClr val="tx2"/>
                </a:buClr>
                <a:buFont typeface="Arial" panose="020B0604020202020204" pitchFamily="34" charset="0"/>
                <a:buChar char="—"/>
                <a:defRPr/>
              </a:pPr>
              <a:r>
                <a:rPr lang="en-US" sz="900" dirty="0" smtClean="0"/>
                <a:t>Presentation of the interim operating models to the project members and defined group of employees at closing</a:t>
              </a:r>
            </a:p>
            <a:p>
              <a:pPr marL="216000" lvl="2" indent="-216000">
                <a:spcAft>
                  <a:spcPts val="600"/>
                </a:spcAft>
                <a:buClr>
                  <a:schemeClr val="tx2"/>
                </a:buClr>
                <a:buFont typeface="Arial" panose="020B0604020202020204" pitchFamily="34" charset="0"/>
                <a:buChar char="—"/>
                <a:defRPr/>
              </a:pPr>
              <a:r>
                <a:rPr lang="en-US" sz="900" dirty="0" smtClean="0"/>
                <a:t>Presentation of TOM to the project staff after closing </a:t>
              </a:r>
            </a:p>
            <a:p>
              <a:pPr marL="179388" lvl="1" indent="-179388">
                <a:spcAft>
                  <a:spcPts val="600"/>
                </a:spcAft>
                <a:buClr>
                  <a:srgbClr val="97989A"/>
                </a:buClr>
                <a:buFont typeface="Arial" pitchFamily="34" charset="0"/>
                <a:buChar char="■"/>
                <a:defRPr/>
              </a:pPr>
              <a:endParaRPr lang="en-US" sz="900" dirty="0" smtClean="0">
                <a:cs typeface="Arial" pitchFamily="34" charset="0"/>
              </a:endParaRPr>
            </a:p>
          </p:txBody>
        </p:sp>
      </p:grpSp>
      <p:sp>
        <p:nvSpPr>
          <p:cNvPr id="31" name="Ellipse 61"/>
          <p:cNvSpPr>
            <a:spLocks noChangeAspect="1"/>
          </p:cNvSpPr>
          <p:nvPr/>
        </p:nvSpPr>
        <p:spPr>
          <a:xfrm>
            <a:off x="7314288" y="2685750"/>
            <a:ext cx="150385"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4</a:t>
            </a:r>
            <a:endParaRPr lang="en-US" sz="900" b="1" dirty="0"/>
          </a:p>
        </p:txBody>
      </p:sp>
    </p:spTree>
    <p:extLst>
      <p:ext uri="{BB962C8B-B14F-4D97-AF65-F5344CB8AC3E}">
        <p14:creationId xmlns:p14="http://schemas.microsoft.com/office/powerpoint/2010/main" val="31384348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smtClean="0"/>
              <a:t>Core Statements:</a:t>
            </a:r>
          </a:p>
          <a:p>
            <a:pPr lvl="2"/>
            <a:r>
              <a:rPr lang="en-US" noProof="0" dirty="0" smtClean="0"/>
              <a:t>Complete integration of Company A and Company B in a new, joint company </a:t>
            </a:r>
          </a:p>
          <a:p>
            <a:pPr lvl="2"/>
            <a:r>
              <a:rPr lang="en-US" noProof="0" dirty="0" smtClean="0"/>
              <a:t>Integration principles are the most important value drivers for the target operating model</a:t>
            </a:r>
          </a:p>
          <a:p>
            <a:pPr lvl="2"/>
            <a:r>
              <a:rPr lang="en-US" noProof="0" dirty="0" smtClean="0"/>
              <a:t>In the course of the integration, the day-1 or interim operating model is evaluated and detailed. </a:t>
            </a:r>
            <a:endParaRPr lang="en-US" noProof="0" dirty="0"/>
          </a:p>
        </p:txBody>
      </p:sp>
      <p:sp>
        <p:nvSpPr>
          <p:cNvPr id="4" name="Titel 3"/>
          <p:cNvSpPr>
            <a:spLocks noGrp="1"/>
          </p:cNvSpPr>
          <p:nvPr>
            <p:ph type="title"/>
          </p:nvPr>
        </p:nvSpPr>
        <p:spPr/>
        <p:txBody>
          <a:bodyPr/>
          <a:lstStyle/>
          <a:p>
            <a:r>
              <a:rPr lang="en-US" noProof="0" dirty="0" smtClean="0"/>
              <a:t>1. Is there a comprehensive understanding of the vision and deal strategy as well as the integration (JV) principles and critical success factors? (1/2)</a:t>
            </a:r>
            <a:endParaRPr lang="en-US" noProof="0" dirty="0"/>
          </a:p>
        </p:txBody>
      </p:sp>
      <p:sp>
        <p:nvSpPr>
          <p:cNvPr id="3" name="Textplatzhalter 2"/>
          <p:cNvSpPr>
            <a:spLocks noGrp="1"/>
          </p:cNvSpPr>
          <p:nvPr>
            <p:ph type="body" sz="quarter" idx="12"/>
          </p:nvPr>
        </p:nvSpPr>
        <p:spPr/>
        <p:txBody>
          <a:bodyPr/>
          <a:lstStyle/>
          <a:p>
            <a:r>
              <a:rPr lang="en-US" noProof="0" dirty="0" smtClean="0"/>
              <a:t>Target Operating Model</a:t>
            </a:r>
            <a:endParaRPr lang="en-US" noProof="0" dirty="0"/>
          </a:p>
        </p:txBody>
      </p:sp>
      <p:sp>
        <p:nvSpPr>
          <p:cNvPr id="17" name="AutoShape 17"/>
          <p:cNvSpPr>
            <a:spLocks noChangeArrowheads="1"/>
          </p:cNvSpPr>
          <p:nvPr/>
        </p:nvSpPr>
        <p:spPr bwMode="gray">
          <a:xfrm rot="19080000">
            <a:off x="2655928" y="4620477"/>
            <a:ext cx="1488947" cy="381000"/>
          </a:xfrm>
          <a:prstGeom prst="rightArrow">
            <a:avLst>
              <a:gd name="adj1" fmla="val 63333"/>
              <a:gd name="adj2" fmla="val 49582"/>
            </a:avLst>
          </a:prstGeom>
          <a:solidFill>
            <a:srgbClr val="D9D9D9"/>
          </a:solidFill>
          <a:ln w="6350" algn="ctr">
            <a:noFill/>
            <a:miter lim="800000"/>
            <a:headEnd/>
            <a:tailEnd/>
          </a:ln>
          <a:effectLst/>
        </p:spPr>
        <p:txBody>
          <a:bodyPr rot="10800000" wrap="none" lIns="91325" tIns="45663" rIns="91325" bIns="45663" anchor="ctr"/>
          <a:lstStyle/>
          <a:p>
            <a:pPr defTabSz="913249" fontAlgn="base">
              <a:spcBef>
                <a:spcPct val="0"/>
              </a:spcBef>
              <a:spcAft>
                <a:spcPct val="0"/>
              </a:spcAft>
            </a:pPr>
            <a:endParaRPr lang="en-US" sz="900" dirty="0">
              <a:solidFill>
                <a:srgbClr val="000000"/>
              </a:solidFill>
              <a:cs typeface="Arial" charset="0"/>
            </a:endParaRPr>
          </a:p>
        </p:txBody>
      </p:sp>
      <p:sp>
        <p:nvSpPr>
          <p:cNvPr id="18" name="AutoShape 20"/>
          <p:cNvSpPr>
            <a:spLocks noChangeArrowheads="1"/>
          </p:cNvSpPr>
          <p:nvPr/>
        </p:nvSpPr>
        <p:spPr bwMode="gray">
          <a:xfrm rot="2520000">
            <a:off x="2636411" y="2797569"/>
            <a:ext cx="1488947" cy="381000"/>
          </a:xfrm>
          <a:prstGeom prst="rightArrow">
            <a:avLst>
              <a:gd name="adj1" fmla="val 63333"/>
              <a:gd name="adj2" fmla="val 49582"/>
            </a:avLst>
          </a:prstGeom>
          <a:solidFill>
            <a:srgbClr val="D9D9D9"/>
          </a:solidFill>
          <a:ln w="6350" algn="ctr">
            <a:noFill/>
            <a:miter lim="800000"/>
            <a:headEnd/>
            <a:tailEnd/>
          </a:ln>
          <a:effectLst/>
        </p:spPr>
        <p:txBody>
          <a:bodyPr rot="10800000" wrap="none" lIns="91325" tIns="45663" rIns="91325" bIns="45663" anchor="ctr"/>
          <a:lstStyle/>
          <a:p>
            <a:pPr fontAlgn="base">
              <a:spcBef>
                <a:spcPct val="0"/>
              </a:spcBef>
              <a:spcAft>
                <a:spcPct val="0"/>
              </a:spcAft>
            </a:pPr>
            <a:endParaRPr lang="en-US" sz="900" dirty="0">
              <a:solidFill>
                <a:srgbClr val="000000"/>
              </a:solidFill>
              <a:cs typeface="Arial" charset="0"/>
            </a:endParaRPr>
          </a:p>
        </p:txBody>
      </p:sp>
      <p:sp>
        <p:nvSpPr>
          <p:cNvPr id="19" name="Rectangle 4"/>
          <p:cNvSpPr>
            <a:spLocks noChangeArrowheads="1"/>
          </p:cNvSpPr>
          <p:nvPr>
            <p:custDataLst>
              <p:tags r:id="rId1"/>
            </p:custDataLst>
          </p:nvPr>
        </p:nvSpPr>
        <p:spPr bwMode="auto">
          <a:xfrm>
            <a:off x="2451100" y="1771689"/>
            <a:ext cx="958109" cy="288000"/>
          </a:xfrm>
          <a:prstGeom prst="rect">
            <a:avLst/>
          </a:prstGeom>
          <a:solidFill>
            <a:schemeClr val="tx2"/>
          </a:solidFill>
          <a:ln w="6350" algn="ctr">
            <a:solidFill>
              <a:schemeClr val="tx2"/>
            </a:solidFill>
            <a:miter lim="800000"/>
            <a:headEnd type="none" w="sm" len="sm"/>
            <a:tailEnd type="none" w="sm" len="sm"/>
          </a:ln>
        </p:spPr>
        <p:txBody>
          <a:bodyPr lIns="53933" tIns="53933" rIns="53933" bIns="53933" anchor="ctr" anchorCtr="1"/>
          <a:lstStyle/>
          <a:p>
            <a:pPr marL="0" marR="0" lvl="0" indent="0" algn="ctr" defTabSz="761039" eaLnBrk="1" fontAlgn="base" latinLnBrk="0" hangingPunct="1">
              <a:lnSpc>
                <a:spcPct val="100000"/>
              </a:lnSpc>
              <a:spcBef>
                <a:spcPct val="20000"/>
              </a:spcBef>
              <a:spcAft>
                <a:spcPct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cs typeface="Arial" charset="0"/>
              </a:rPr>
              <a:t>“As Is”</a:t>
            </a:r>
          </a:p>
        </p:txBody>
      </p:sp>
      <p:sp>
        <p:nvSpPr>
          <p:cNvPr id="20" name="AutoShape 8"/>
          <p:cNvSpPr>
            <a:spLocks noChangeArrowheads="1"/>
          </p:cNvSpPr>
          <p:nvPr/>
        </p:nvSpPr>
        <p:spPr bwMode="auto">
          <a:xfrm>
            <a:off x="4429784" y="1773076"/>
            <a:ext cx="1277639" cy="288000"/>
          </a:xfrm>
          <a:prstGeom prst="chevron">
            <a:avLst>
              <a:gd name="adj" fmla="val 34560"/>
            </a:avLst>
          </a:prstGeom>
          <a:solidFill>
            <a:schemeClr val="accent3"/>
          </a:solidFill>
          <a:ln w="6350" algn="ctr">
            <a:solidFill>
              <a:schemeClr val="accent3"/>
            </a:solidFill>
            <a:miter lim="800000"/>
            <a:headEnd type="none" w="sm" len="sm"/>
            <a:tailEnd type="none" w="sm" len="sm"/>
          </a:ln>
        </p:spPr>
        <p:txBody>
          <a:bodyPr lIns="91325" tIns="45663" rIns="91325" bIns="45663" anchor="ctr"/>
          <a:lstStyle/>
          <a:p>
            <a:pPr marL="0" marR="0" lvl="0" indent="0" algn="ctr" defTabSz="761039" eaLnBrk="0" fontAlgn="base" latinLnBrk="0" hangingPunct="0">
              <a:lnSpc>
                <a:spcPct val="100000"/>
              </a:lnSpc>
              <a:spcBef>
                <a:spcPct val="0"/>
              </a:spcBef>
              <a:spcAft>
                <a:spcPct val="0"/>
              </a:spcAft>
              <a:buClrTx/>
              <a:buSzTx/>
              <a:buFontTx/>
              <a:buNone/>
              <a:tabLst/>
              <a:defRPr/>
            </a:pPr>
            <a:r>
              <a:rPr kumimoji="0" lang="en-US" sz="900" b="1" i="0" u="none" strike="noStrike" kern="0" cap="none" spc="0" normalizeH="0" baseline="0" noProof="0" dirty="0" smtClean="0">
                <a:ln>
                  <a:noFill/>
                </a:ln>
                <a:solidFill>
                  <a:schemeClr val="bg1"/>
                </a:solidFill>
                <a:effectLst/>
                <a:uLnTx/>
                <a:uFillTx/>
                <a:cs typeface="Arial" charset="0"/>
              </a:rPr>
              <a:t>Pre-Closing Planning</a:t>
            </a:r>
          </a:p>
        </p:txBody>
      </p:sp>
      <p:sp>
        <p:nvSpPr>
          <p:cNvPr id="21" name="AutoShape 9"/>
          <p:cNvSpPr>
            <a:spLocks noChangeArrowheads="1"/>
          </p:cNvSpPr>
          <p:nvPr/>
        </p:nvSpPr>
        <p:spPr bwMode="auto">
          <a:xfrm>
            <a:off x="3456262" y="1773077"/>
            <a:ext cx="994863" cy="288000"/>
          </a:xfrm>
          <a:prstGeom prst="homePlate">
            <a:avLst>
              <a:gd name="adj" fmla="val 34975"/>
            </a:avLst>
          </a:prstGeom>
          <a:solidFill>
            <a:schemeClr val="accent3"/>
          </a:solidFill>
          <a:ln w="6350" algn="ctr">
            <a:solidFill>
              <a:schemeClr val="accent3"/>
            </a:solidFill>
            <a:miter lim="800000"/>
            <a:headEnd type="none" w="sm" len="sm"/>
            <a:tailEnd type="none" w="sm" len="sm"/>
          </a:ln>
        </p:spPr>
        <p:txBody>
          <a:bodyPr lIns="91325" tIns="45663" rIns="91325" bIns="45663" anchor="ctr"/>
          <a:lstStyle/>
          <a:p>
            <a:pPr marL="0" marR="0" lvl="0" indent="0" algn="ctr" defTabSz="761039" eaLnBrk="0" fontAlgn="base" latinLnBrk="0" hangingPunct="0">
              <a:lnSpc>
                <a:spcPct val="100000"/>
              </a:lnSpc>
              <a:spcBef>
                <a:spcPct val="0"/>
              </a:spcBef>
              <a:spcAft>
                <a:spcPct val="0"/>
              </a:spcAft>
              <a:buClrTx/>
              <a:buSzTx/>
              <a:buFontTx/>
              <a:buNone/>
              <a:tabLst/>
              <a:defRPr/>
            </a:pPr>
            <a:r>
              <a:rPr kumimoji="0" lang="en-US" sz="900" b="1" i="0" u="none" strike="noStrike" kern="0" cap="none" spc="0" normalizeH="0" baseline="0" noProof="0" dirty="0" smtClean="0">
                <a:ln>
                  <a:noFill/>
                </a:ln>
                <a:solidFill>
                  <a:schemeClr val="bg1"/>
                </a:solidFill>
                <a:effectLst/>
                <a:uLnTx/>
                <a:uFillTx/>
                <a:cs typeface="Arial" charset="0"/>
              </a:rPr>
              <a:t>Integration Blueprint</a:t>
            </a:r>
          </a:p>
        </p:txBody>
      </p:sp>
      <p:sp>
        <p:nvSpPr>
          <p:cNvPr id="22" name="AutoShape 10"/>
          <p:cNvSpPr>
            <a:spLocks noChangeArrowheads="1"/>
          </p:cNvSpPr>
          <p:nvPr/>
        </p:nvSpPr>
        <p:spPr bwMode="auto">
          <a:xfrm>
            <a:off x="5685627" y="1773076"/>
            <a:ext cx="2418007" cy="288000"/>
          </a:xfrm>
          <a:prstGeom prst="chevron">
            <a:avLst>
              <a:gd name="adj" fmla="val 34560"/>
            </a:avLst>
          </a:prstGeom>
          <a:solidFill>
            <a:schemeClr val="accent3"/>
          </a:solidFill>
          <a:ln w="6350" algn="ctr">
            <a:solidFill>
              <a:schemeClr val="accent3"/>
            </a:solidFill>
            <a:miter lim="800000"/>
            <a:headEnd type="none" w="sm" len="sm"/>
            <a:tailEnd type="none" w="sm" len="sm"/>
          </a:ln>
        </p:spPr>
        <p:txBody>
          <a:bodyPr lIns="91325" tIns="45663" rIns="91325" bIns="45663" anchor="ctr"/>
          <a:lstStyle/>
          <a:p>
            <a:pPr marL="0" marR="0" lvl="0" indent="0" algn="ctr" defTabSz="761039" eaLnBrk="0" fontAlgn="base" latinLnBrk="0" hangingPunct="0">
              <a:lnSpc>
                <a:spcPct val="100000"/>
              </a:lnSpc>
              <a:spcBef>
                <a:spcPct val="0"/>
              </a:spcBef>
              <a:spcAft>
                <a:spcPct val="0"/>
              </a:spcAft>
              <a:buClrTx/>
              <a:buSzTx/>
              <a:buFontTx/>
              <a:buNone/>
              <a:tabLst/>
              <a:defRPr/>
            </a:pPr>
            <a:r>
              <a:rPr kumimoji="0" lang="en-US" sz="900" b="1" i="0" u="none" strike="noStrike" kern="0" cap="none" spc="0" normalizeH="0" baseline="0" noProof="0" dirty="0" smtClean="0">
                <a:ln>
                  <a:noFill/>
                </a:ln>
                <a:solidFill>
                  <a:schemeClr val="bg1"/>
                </a:solidFill>
                <a:effectLst/>
                <a:uLnTx/>
                <a:uFillTx/>
                <a:cs typeface="Arial" charset="0"/>
              </a:rPr>
              <a:t>Post-Closing Planning</a:t>
            </a:r>
          </a:p>
        </p:txBody>
      </p:sp>
      <p:sp>
        <p:nvSpPr>
          <p:cNvPr id="23" name="AutoShape 9"/>
          <p:cNvSpPr>
            <a:spLocks noChangeArrowheads="1"/>
          </p:cNvSpPr>
          <p:nvPr/>
        </p:nvSpPr>
        <p:spPr bwMode="auto">
          <a:xfrm>
            <a:off x="5420586" y="2117462"/>
            <a:ext cx="2775520" cy="180000"/>
          </a:xfrm>
          <a:prstGeom prst="homePlate">
            <a:avLst>
              <a:gd name="adj" fmla="val 34975"/>
            </a:avLst>
          </a:prstGeom>
          <a:solidFill>
            <a:schemeClr val="accent4"/>
          </a:solidFill>
          <a:ln w="6350" algn="ctr">
            <a:solidFill>
              <a:schemeClr val="accent4"/>
            </a:solidFill>
            <a:miter lim="800000"/>
            <a:headEnd type="none" w="sm" len="sm"/>
            <a:tailEnd type="none" w="sm" len="sm"/>
          </a:ln>
        </p:spPr>
        <p:txBody>
          <a:bodyPr lIns="91325" tIns="45663" rIns="91325" bIns="45663" anchor="ctr" anchorCtr="1"/>
          <a:lstStyle/>
          <a:p>
            <a:pPr marL="0" marR="0" lvl="0" indent="0" algn="ctr" defTabSz="761039" eaLnBrk="0" fontAlgn="base" latinLnBrk="0" hangingPunct="0">
              <a:lnSpc>
                <a:spcPct val="100000"/>
              </a:lnSpc>
              <a:spcBef>
                <a:spcPct val="0"/>
              </a:spcBef>
              <a:spcAft>
                <a:spcPct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cs typeface="Arial" charset="0"/>
              </a:rPr>
              <a:t>Implementation</a:t>
            </a:r>
          </a:p>
        </p:txBody>
      </p:sp>
      <p:sp>
        <p:nvSpPr>
          <p:cNvPr id="24" name="Rectangle 2"/>
          <p:cNvSpPr>
            <a:spLocks noChangeArrowheads="1"/>
          </p:cNvSpPr>
          <p:nvPr>
            <p:custDataLst>
              <p:tags r:id="rId2"/>
            </p:custDataLst>
          </p:nvPr>
        </p:nvSpPr>
        <p:spPr bwMode="gray">
          <a:xfrm>
            <a:off x="2451100" y="2090142"/>
            <a:ext cx="958109" cy="1979834"/>
          </a:xfrm>
          <a:prstGeom prst="rect">
            <a:avLst/>
          </a:prstGeom>
          <a:solidFill>
            <a:srgbClr val="FFFFFF"/>
          </a:solidFill>
          <a:ln w="9525">
            <a:solidFill>
              <a:schemeClr val="tx2"/>
            </a:solidFill>
            <a:miter lim="800000"/>
            <a:headEnd/>
            <a:tailEnd/>
          </a:ln>
        </p:spPr>
        <p:txBody>
          <a:bodyPr lIns="53933" tIns="53933" rIns="35956" bIns="53933"/>
          <a:lstStyle/>
          <a:p>
            <a:pPr marL="0" marR="0" lvl="1" indent="-179161" defTabSz="761039" eaLnBrk="0" fontAlgn="base" latinLnBrk="0" hangingPunct="0">
              <a:lnSpc>
                <a:spcPct val="90000"/>
              </a:lnSpc>
              <a:spcBef>
                <a:spcPts val="228"/>
              </a:spcBef>
              <a:spcAft>
                <a:spcPct val="0"/>
              </a:spcAft>
              <a:buClr>
                <a:srgbClr val="97989A"/>
              </a:buClr>
              <a:buSzPct val="100000"/>
              <a:buFontTx/>
              <a:buNone/>
              <a:tabLst/>
              <a:defRPr/>
            </a:pPr>
            <a:r>
              <a:rPr kumimoji="0" lang="en-US" sz="900" b="1" i="0" u="none" strike="noStrike" kern="0" cap="none" spc="0" normalizeH="0" baseline="0" noProof="0" dirty="0" smtClean="0">
                <a:ln>
                  <a:noFill/>
                </a:ln>
                <a:effectLst/>
                <a:uLnTx/>
                <a:uFillTx/>
                <a:cs typeface="Arial" charset="0"/>
              </a:rPr>
              <a:t>Company A</a:t>
            </a:r>
          </a:p>
          <a:p>
            <a:pPr marL="180000" lvl="1" indent="-180000" defTabSz="914400" fontAlgn="base">
              <a:lnSpc>
                <a:spcPct val="90000"/>
              </a:lnSpc>
              <a:spcBef>
                <a:spcPts val="228"/>
              </a:spcBef>
              <a:spcAft>
                <a:spcPct val="0"/>
              </a:spcAft>
              <a:buClr>
                <a:schemeClr val="tx1"/>
              </a:buClr>
              <a:buSzPct val="100000"/>
              <a:buFont typeface="Univers for KPMG Light" panose="020B0403020202020204" pitchFamily="34" charset="0"/>
              <a:buChar char="—"/>
              <a:defRPr/>
            </a:pPr>
            <a:r>
              <a:rPr lang="en-US" sz="900" kern="0" dirty="0" smtClean="0">
                <a:solidFill>
                  <a:srgbClr val="000000"/>
                </a:solidFill>
                <a:cs typeface="Arial" charset="0"/>
              </a:rPr>
              <a:t>Provides diagnostic, repair shop equipment plus spare parts</a:t>
            </a:r>
          </a:p>
          <a:p>
            <a:pPr marL="180000" lvl="1" indent="-180000" defTabSz="914400" fontAlgn="base">
              <a:lnSpc>
                <a:spcPct val="90000"/>
              </a:lnSpc>
              <a:spcBef>
                <a:spcPts val="228"/>
              </a:spcBef>
              <a:spcAft>
                <a:spcPct val="0"/>
              </a:spcAft>
              <a:buClr>
                <a:schemeClr val="tx1"/>
              </a:buClr>
              <a:buSzPct val="100000"/>
              <a:buFont typeface="Univers for KPMG Light" panose="020B0403020202020204" pitchFamily="34" charset="0"/>
              <a:buChar char="—"/>
              <a:defRPr/>
            </a:pPr>
            <a:r>
              <a:rPr lang="en-US" sz="900" kern="0" dirty="0" smtClean="0">
                <a:solidFill>
                  <a:srgbClr val="000000"/>
                </a:solidFill>
                <a:cs typeface="Arial" charset="0"/>
              </a:rPr>
              <a:t> #2 in the Automotive diagnostic world market</a:t>
            </a:r>
          </a:p>
          <a:p>
            <a:pPr marL="180000" lvl="1" indent="-180000" defTabSz="914400" fontAlgn="base">
              <a:lnSpc>
                <a:spcPct val="90000"/>
              </a:lnSpc>
              <a:spcBef>
                <a:spcPts val="228"/>
              </a:spcBef>
              <a:spcAft>
                <a:spcPct val="0"/>
              </a:spcAft>
              <a:buClr>
                <a:schemeClr val="tx1"/>
              </a:buClr>
              <a:buSzPct val="100000"/>
              <a:buFont typeface="Univers for KPMG Light" panose="020B0403020202020204" pitchFamily="34" charset="0"/>
              <a:buChar char="—"/>
              <a:defRPr/>
            </a:pPr>
            <a:r>
              <a:rPr lang="en-US" sz="900" kern="0" dirty="0" smtClean="0">
                <a:solidFill>
                  <a:srgbClr val="000000"/>
                </a:solidFill>
                <a:cs typeface="Arial" charset="0"/>
              </a:rPr>
              <a:t>Key region is EU with 59% of total sales</a:t>
            </a:r>
          </a:p>
          <a:p>
            <a:pPr marL="82550" marR="0" lvl="1" indent="-80963" defTabSz="914400" eaLnBrk="1" fontAlgn="base" latinLnBrk="0" hangingPunct="1">
              <a:lnSpc>
                <a:spcPct val="90000"/>
              </a:lnSpc>
              <a:spcBef>
                <a:spcPts val="228"/>
              </a:spcBef>
              <a:spcAft>
                <a:spcPct val="0"/>
              </a:spcAft>
              <a:buClr>
                <a:srgbClr val="425C8F"/>
              </a:buClr>
              <a:buSzPct val="65000"/>
              <a:buFont typeface="Wingdings" pitchFamily="2" charset="2"/>
              <a:buChar char="è"/>
              <a:tabLst/>
              <a:defRPr/>
            </a:pPr>
            <a:endParaRPr kumimoji="0" lang="en-US" sz="900" b="0" i="0" u="none" strike="noStrike" kern="0" cap="none" spc="0" normalizeH="0" baseline="0" noProof="0" dirty="0" smtClean="0">
              <a:ln>
                <a:noFill/>
              </a:ln>
              <a:solidFill>
                <a:srgbClr val="000000"/>
              </a:solidFill>
              <a:effectLst/>
              <a:uLnTx/>
              <a:uFillTx/>
              <a:cs typeface="Arial" charset="0"/>
            </a:endParaRPr>
          </a:p>
        </p:txBody>
      </p:sp>
      <p:sp>
        <p:nvSpPr>
          <p:cNvPr id="25" name="Rectangle 2"/>
          <p:cNvSpPr>
            <a:spLocks noChangeArrowheads="1"/>
          </p:cNvSpPr>
          <p:nvPr>
            <p:custDataLst>
              <p:tags r:id="rId3"/>
            </p:custDataLst>
          </p:nvPr>
        </p:nvSpPr>
        <p:spPr bwMode="gray">
          <a:xfrm>
            <a:off x="2451100" y="4120440"/>
            <a:ext cx="958109" cy="1906360"/>
          </a:xfrm>
          <a:prstGeom prst="rect">
            <a:avLst/>
          </a:prstGeom>
          <a:solidFill>
            <a:srgbClr val="FFFFFF"/>
          </a:solidFill>
          <a:ln w="9525">
            <a:solidFill>
              <a:schemeClr val="tx2"/>
            </a:solidFill>
            <a:miter lim="800000"/>
            <a:headEnd/>
            <a:tailEnd/>
          </a:ln>
        </p:spPr>
        <p:txBody>
          <a:bodyPr lIns="53933" tIns="53933" rIns="71909" bIns="53933"/>
          <a:lstStyle/>
          <a:p>
            <a:pPr marL="0" marR="0" lvl="1" indent="-179161" defTabSz="761039" eaLnBrk="0" fontAlgn="base" latinLnBrk="0" hangingPunct="0">
              <a:lnSpc>
                <a:spcPct val="90000"/>
              </a:lnSpc>
              <a:spcBef>
                <a:spcPts val="228"/>
              </a:spcBef>
              <a:spcAft>
                <a:spcPct val="0"/>
              </a:spcAft>
              <a:buClr>
                <a:srgbClr val="97989A"/>
              </a:buClr>
              <a:buSzPct val="100000"/>
              <a:buFontTx/>
              <a:buNone/>
              <a:tabLst/>
              <a:defRPr/>
            </a:pPr>
            <a:r>
              <a:rPr kumimoji="0" lang="en-US" sz="900" b="1" i="0" u="none" strike="noStrike" kern="0" cap="none" spc="0" normalizeH="0" baseline="0" noProof="0" dirty="0" smtClean="0">
                <a:ln>
                  <a:noFill/>
                </a:ln>
                <a:effectLst/>
                <a:uLnTx/>
                <a:uFillTx/>
                <a:cs typeface="Arial" charset="0"/>
              </a:rPr>
              <a:t>Company B</a:t>
            </a:r>
          </a:p>
          <a:p>
            <a:pPr marL="180000" lvl="1" indent="-180000" defTabSz="914400" fontAlgn="base">
              <a:lnSpc>
                <a:spcPct val="90000"/>
              </a:lnSpc>
              <a:spcBef>
                <a:spcPts val="228"/>
              </a:spcBef>
              <a:spcAft>
                <a:spcPct val="0"/>
              </a:spcAft>
              <a:buClr>
                <a:schemeClr val="tx1"/>
              </a:buClr>
              <a:buSzPct val="100000"/>
              <a:buFont typeface="Univers for KPMG Light" panose="020B0403020202020204" pitchFamily="34" charset="0"/>
              <a:buChar char="—"/>
              <a:defRPr/>
            </a:pPr>
            <a:r>
              <a:rPr lang="en-US" sz="900" kern="0" dirty="0" smtClean="0">
                <a:solidFill>
                  <a:srgbClr val="000000"/>
                </a:solidFill>
                <a:cs typeface="Arial" charset="0"/>
              </a:rPr>
              <a:t>Provides test/ diagnostic products</a:t>
            </a:r>
          </a:p>
          <a:p>
            <a:pPr marL="180000" lvl="1" indent="-180000" defTabSz="914400" fontAlgn="base">
              <a:lnSpc>
                <a:spcPct val="90000"/>
              </a:lnSpc>
              <a:spcBef>
                <a:spcPts val="228"/>
              </a:spcBef>
              <a:spcAft>
                <a:spcPct val="0"/>
              </a:spcAft>
              <a:buClr>
                <a:schemeClr val="tx1"/>
              </a:buClr>
              <a:buSzPct val="100000"/>
              <a:buFont typeface="Univers for KPMG Light" panose="020B0403020202020204" pitchFamily="34" charset="0"/>
              <a:buChar char="—"/>
              <a:defRPr/>
            </a:pPr>
            <a:r>
              <a:rPr lang="en-US" sz="900" kern="0" dirty="0" smtClean="0">
                <a:solidFill>
                  <a:srgbClr val="000000"/>
                </a:solidFill>
                <a:cs typeface="Arial" charset="0"/>
              </a:rPr>
              <a:t>#3 in Automotive diagnostic world market</a:t>
            </a:r>
          </a:p>
          <a:p>
            <a:pPr marL="180000" lvl="1" indent="-180000" defTabSz="914400" fontAlgn="base">
              <a:lnSpc>
                <a:spcPct val="90000"/>
              </a:lnSpc>
              <a:spcBef>
                <a:spcPts val="228"/>
              </a:spcBef>
              <a:spcAft>
                <a:spcPct val="0"/>
              </a:spcAft>
              <a:buClr>
                <a:schemeClr val="tx1"/>
              </a:buClr>
              <a:buSzPct val="100000"/>
              <a:buFont typeface="Univers for KPMG Light" panose="020B0403020202020204" pitchFamily="34" charset="0"/>
              <a:buChar char="—"/>
              <a:defRPr/>
            </a:pPr>
            <a:r>
              <a:rPr lang="en-US" sz="900" kern="0" dirty="0" smtClean="0">
                <a:solidFill>
                  <a:srgbClr val="000000"/>
                </a:solidFill>
                <a:cs typeface="Arial" charset="0"/>
              </a:rPr>
              <a:t>Key region is Americas - 68% of total sales</a:t>
            </a:r>
          </a:p>
          <a:p>
            <a:pPr marL="0" marR="0" lvl="1" indent="-179161" defTabSz="761039" eaLnBrk="0" fontAlgn="base" latinLnBrk="0" hangingPunct="0">
              <a:lnSpc>
                <a:spcPct val="90000"/>
              </a:lnSpc>
              <a:spcBef>
                <a:spcPts val="228"/>
              </a:spcBef>
              <a:spcAft>
                <a:spcPct val="0"/>
              </a:spcAft>
              <a:buClr>
                <a:srgbClr val="97989A"/>
              </a:buClr>
              <a:buSzPct val="100000"/>
              <a:buFontTx/>
              <a:buNone/>
              <a:tabLst/>
              <a:defRPr/>
            </a:pPr>
            <a:endParaRPr kumimoji="0" lang="en-US" sz="900" b="1" i="0" u="none" strike="noStrike" kern="0" cap="none" spc="0" normalizeH="0" baseline="0" noProof="0" dirty="0" smtClean="0">
              <a:ln>
                <a:noFill/>
              </a:ln>
              <a:solidFill>
                <a:srgbClr val="FF0000"/>
              </a:solidFill>
              <a:effectLst/>
              <a:uLnTx/>
              <a:uFillTx/>
              <a:cs typeface="Arial" charset="0"/>
            </a:endParaRPr>
          </a:p>
        </p:txBody>
      </p:sp>
      <p:sp>
        <p:nvSpPr>
          <p:cNvPr id="26" name="Rectangle 5"/>
          <p:cNvSpPr>
            <a:spLocks noChangeArrowheads="1"/>
          </p:cNvSpPr>
          <p:nvPr>
            <p:custDataLst>
              <p:tags r:id="rId4"/>
            </p:custDataLst>
          </p:nvPr>
        </p:nvSpPr>
        <p:spPr bwMode="auto">
          <a:xfrm>
            <a:off x="3574030" y="3600171"/>
            <a:ext cx="705137" cy="589847"/>
          </a:xfrm>
          <a:prstGeom prst="rect">
            <a:avLst/>
          </a:prstGeom>
          <a:solidFill>
            <a:schemeClr val="accent4"/>
          </a:solidFill>
          <a:ln w="6350">
            <a:solidFill>
              <a:srgbClr val="FFFFFF"/>
            </a:solidFill>
            <a:miter lim="800000"/>
            <a:headEnd type="none" w="sm" len="sm"/>
            <a:tailEnd type="none" w="sm" len="sm"/>
          </a:ln>
        </p:spPr>
        <p:txBody>
          <a:bodyPr lIns="53933" tIns="53933" rIns="53933" bIns="53933" anchor="ctr" anchorCtr="1"/>
          <a:lstStyle/>
          <a:p>
            <a:pPr marL="0" marR="0" lvl="0" indent="0" algn="ctr" defTabSz="761039" eaLnBrk="1" fontAlgn="base" latinLnBrk="0" hangingPunct="1">
              <a:lnSpc>
                <a:spcPct val="100000"/>
              </a:lnSpc>
              <a:spcBef>
                <a:spcPct val="20000"/>
              </a:spcBef>
              <a:spcAft>
                <a:spcPct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cs typeface="Arial" charset="0"/>
              </a:rPr>
              <a:t>Integration Principles</a:t>
            </a:r>
          </a:p>
        </p:txBody>
      </p:sp>
      <p:sp>
        <p:nvSpPr>
          <p:cNvPr id="27" name="AutoShape 35"/>
          <p:cNvSpPr>
            <a:spLocks noChangeArrowheads="1"/>
          </p:cNvSpPr>
          <p:nvPr/>
        </p:nvSpPr>
        <p:spPr bwMode="auto">
          <a:xfrm rot="5400000">
            <a:off x="7005748" y="3840538"/>
            <a:ext cx="2406650" cy="130458"/>
          </a:xfrm>
          <a:prstGeom prst="triangle">
            <a:avLst>
              <a:gd name="adj" fmla="val 50000"/>
            </a:avLst>
          </a:prstGeom>
          <a:solidFill>
            <a:srgbClr val="D9D9D9"/>
          </a:solidFill>
          <a:ln w="6350" algn="ctr">
            <a:noFill/>
            <a:miter lim="800000"/>
            <a:headEnd/>
            <a:tailEnd/>
          </a:ln>
          <a:effectLst/>
        </p:spPr>
        <p:txBody>
          <a:bodyPr wrap="none" lIns="91325" tIns="45663" rIns="91325" bIns="45663" anchor="ctr"/>
          <a:lstStyle/>
          <a:p>
            <a:pPr fontAlgn="base">
              <a:spcBef>
                <a:spcPct val="0"/>
              </a:spcBef>
              <a:spcAft>
                <a:spcPct val="0"/>
              </a:spcAft>
              <a:defRPr/>
            </a:pPr>
            <a:endParaRPr lang="en-US" sz="900" dirty="0">
              <a:solidFill>
                <a:srgbClr val="000000"/>
              </a:solidFill>
              <a:cs typeface="Arial" charset="0"/>
            </a:endParaRPr>
          </a:p>
        </p:txBody>
      </p:sp>
      <p:sp>
        <p:nvSpPr>
          <p:cNvPr id="28" name="Rectangle 4"/>
          <p:cNvSpPr>
            <a:spLocks noChangeArrowheads="1"/>
          </p:cNvSpPr>
          <p:nvPr>
            <p:custDataLst>
              <p:tags r:id="rId5"/>
            </p:custDataLst>
          </p:nvPr>
        </p:nvSpPr>
        <p:spPr bwMode="auto">
          <a:xfrm>
            <a:off x="8294886" y="1771689"/>
            <a:ext cx="1049742" cy="288000"/>
          </a:xfrm>
          <a:prstGeom prst="rect">
            <a:avLst/>
          </a:prstGeom>
          <a:solidFill>
            <a:schemeClr val="accent1"/>
          </a:solidFill>
          <a:ln w="6350" algn="ctr">
            <a:solidFill>
              <a:schemeClr val="accent1"/>
            </a:solidFill>
            <a:miter lim="800000"/>
            <a:headEnd type="none" w="sm" len="sm"/>
            <a:tailEnd type="none" w="sm" len="sm"/>
          </a:ln>
        </p:spPr>
        <p:txBody>
          <a:bodyPr lIns="53933" tIns="53933" rIns="53933" bIns="53933" anchor="ctr" anchorCtr="1"/>
          <a:lstStyle/>
          <a:p>
            <a:pPr marL="0" marR="0" lvl="0" indent="0" algn="ctr" defTabSz="761039" eaLnBrk="1" fontAlgn="base" latinLnBrk="0" hangingPunct="1">
              <a:lnSpc>
                <a:spcPct val="100000"/>
              </a:lnSpc>
              <a:spcBef>
                <a:spcPct val="20000"/>
              </a:spcBef>
              <a:spcAft>
                <a:spcPct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cs typeface="Arial" charset="0"/>
              </a:rPr>
              <a:t>“To Be”</a:t>
            </a:r>
          </a:p>
        </p:txBody>
      </p:sp>
      <p:sp>
        <p:nvSpPr>
          <p:cNvPr id="29" name="Rectangle 2"/>
          <p:cNvSpPr>
            <a:spLocks noChangeArrowheads="1"/>
          </p:cNvSpPr>
          <p:nvPr>
            <p:custDataLst>
              <p:tags r:id="rId6"/>
            </p:custDataLst>
          </p:nvPr>
        </p:nvSpPr>
        <p:spPr bwMode="gray">
          <a:xfrm>
            <a:off x="8294885" y="2089423"/>
            <a:ext cx="1050728" cy="3931965"/>
          </a:xfrm>
          <a:prstGeom prst="rect">
            <a:avLst/>
          </a:prstGeom>
          <a:solidFill>
            <a:srgbClr val="FFFFFF"/>
          </a:solidFill>
          <a:ln w="9525">
            <a:solidFill>
              <a:schemeClr val="accent1"/>
            </a:solidFill>
            <a:miter lim="800000"/>
            <a:headEnd/>
            <a:tailEnd/>
          </a:ln>
        </p:spPr>
        <p:txBody>
          <a:bodyPr lIns="53933" tIns="53933" rIns="35956" bIns="53933"/>
          <a:lstStyle/>
          <a:p>
            <a:pPr marL="0" marR="0" lvl="1" indent="-179161" defTabSz="761039" eaLnBrk="0" fontAlgn="base" latinLnBrk="0" hangingPunct="0">
              <a:lnSpc>
                <a:spcPct val="100000"/>
              </a:lnSpc>
              <a:spcBef>
                <a:spcPts val="600"/>
              </a:spcBef>
              <a:spcAft>
                <a:spcPct val="0"/>
              </a:spcAft>
              <a:buClr>
                <a:srgbClr val="425C8F"/>
              </a:buClr>
              <a:buSzPct val="65000"/>
              <a:buFontTx/>
              <a:buNone/>
              <a:tabLst/>
              <a:defRPr/>
            </a:pPr>
            <a:r>
              <a:rPr kumimoji="0" lang="en-US" sz="900" b="1" i="0" u="none" strike="noStrike" kern="0" cap="none" spc="0" normalizeH="0" baseline="0" noProof="0" dirty="0" err="1" smtClean="0">
                <a:ln>
                  <a:noFill/>
                </a:ln>
                <a:effectLst/>
                <a:uLnTx/>
                <a:uFillTx/>
                <a:cs typeface="Arial" charset="0"/>
              </a:rPr>
              <a:t>NewCo</a:t>
            </a:r>
            <a:endParaRPr kumimoji="0" lang="en-US" sz="900" b="1" i="0" u="none" strike="noStrike" kern="0" cap="none" spc="0" normalizeH="0" baseline="0" noProof="0" dirty="0" smtClean="0">
              <a:ln>
                <a:noFill/>
              </a:ln>
              <a:effectLst/>
              <a:uLnTx/>
              <a:uFillTx/>
              <a:cs typeface="Arial" charset="0"/>
            </a:endParaRPr>
          </a:p>
          <a:p>
            <a:pPr marL="180000" marR="0" lvl="1" indent="-180000" fontAlgn="base">
              <a:lnSpc>
                <a:spcPct val="90000"/>
              </a:lnSpc>
              <a:spcBef>
                <a:spcPts val="400"/>
              </a:spcBef>
              <a:spcAft>
                <a:spcPct val="0"/>
              </a:spcAft>
              <a:buClr>
                <a:schemeClr val="tx1"/>
              </a:buClr>
              <a:buSzPct val="100000"/>
              <a:buFont typeface="Univers for KPMG Light" panose="020B0403020202020204" pitchFamily="34" charset="0"/>
              <a:buChar char="—"/>
              <a:tabLst/>
              <a:defRPr/>
            </a:pPr>
            <a:r>
              <a:rPr lang="en-US" sz="900" kern="0" dirty="0" smtClean="0">
                <a:solidFill>
                  <a:srgbClr val="000000"/>
                </a:solidFill>
                <a:cs typeface="Arial" charset="0"/>
              </a:rPr>
              <a:t>Final Target Operating Model designed</a:t>
            </a:r>
          </a:p>
          <a:p>
            <a:pPr marL="180000" marR="0" lvl="1" indent="-180000" fontAlgn="base">
              <a:lnSpc>
                <a:spcPct val="90000"/>
              </a:lnSpc>
              <a:spcBef>
                <a:spcPts val="400"/>
              </a:spcBef>
              <a:spcAft>
                <a:spcPct val="0"/>
              </a:spcAft>
              <a:buClr>
                <a:schemeClr val="tx1"/>
              </a:buClr>
              <a:buSzPct val="100000"/>
              <a:buFont typeface="Univers for KPMG Light" panose="020B0403020202020204" pitchFamily="34" charset="0"/>
              <a:buChar char="—"/>
              <a:tabLst/>
              <a:defRPr/>
            </a:pPr>
            <a:r>
              <a:rPr lang="en-US" sz="900" kern="0" dirty="0" smtClean="0">
                <a:solidFill>
                  <a:srgbClr val="000000"/>
                </a:solidFill>
                <a:cs typeface="Arial" charset="0"/>
              </a:rPr>
              <a:t>#1 in Automotive  diagnostic world market</a:t>
            </a:r>
          </a:p>
          <a:p>
            <a:pPr marL="180000" marR="0" lvl="1" indent="-180000" fontAlgn="base">
              <a:lnSpc>
                <a:spcPct val="90000"/>
              </a:lnSpc>
              <a:spcBef>
                <a:spcPts val="400"/>
              </a:spcBef>
              <a:spcAft>
                <a:spcPct val="0"/>
              </a:spcAft>
              <a:buClr>
                <a:schemeClr val="tx1"/>
              </a:buClr>
              <a:buSzPct val="100000"/>
              <a:buFont typeface="Univers for KPMG Light" panose="020B0403020202020204" pitchFamily="34" charset="0"/>
              <a:buChar char="—"/>
              <a:tabLst/>
              <a:defRPr/>
            </a:pPr>
            <a:r>
              <a:rPr lang="en-US" sz="900" kern="0" dirty="0" smtClean="0">
                <a:solidFill>
                  <a:srgbClr val="000000"/>
                </a:solidFill>
                <a:cs typeface="Arial" charset="0"/>
              </a:rPr>
              <a:t>Merged business unit for diagnostic solutions</a:t>
            </a:r>
          </a:p>
          <a:p>
            <a:pPr marL="180000" marR="0" lvl="1" indent="-180000" fontAlgn="base">
              <a:lnSpc>
                <a:spcPct val="90000"/>
              </a:lnSpc>
              <a:spcBef>
                <a:spcPts val="400"/>
              </a:spcBef>
              <a:spcAft>
                <a:spcPct val="0"/>
              </a:spcAft>
              <a:buClr>
                <a:schemeClr val="tx1"/>
              </a:buClr>
              <a:buSzPct val="100000"/>
              <a:buFont typeface="Univers for KPMG Light" panose="020B0403020202020204" pitchFamily="34" charset="0"/>
              <a:buChar char="—"/>
              <a:tabLst/>
              <a:defRPr/>
            </a:pPr>
            <a:r>
              <a:rPr lang="en-US" sz="900" kern="0" dirty="0" smtClean="0">
                <a:solidFill>
                  <a:srgbClr val="000000"/>
                </a:solidFill>
                <a:cs typeface="Arial" charset="0"/>
              </a:rPr>
              <a:t>Complimentary and harmonized product portfolio across the life cycle</a:t>
            </a:r>
          </a:p>
          <a:p>
            <a:pPr marL="180000" marR="0" lvl="1" indent="-180000" fontAlgn="base">
              <a:lnSpc>
                <a:spcPct val="90000"/>
              </a:lnSpc>
              <a:spcBef>
                <a:spcPts val="400"/>
              </a:spcBef>
              <a:spcAft>
                <a:spcPct val="0"/>
              </a:spcAft>
              <a:buClr>
                <a:schemeClr val="tx1"/>
              </a:buClr>
              <a:buSzPct val="100000"/>
              <a:buFont typeface="Univers for KPMG Light" panose="020B0403020202020204" pitchFamily="34" charset="0"/>
              <a:buChar char="—"/>
              <a:tabLst/>
              <a:defRPr/>
            </a:pPr>
            <a:r>
              <a:rPr lang="en-US" sz="900" kern="0" dirty="0" smtClean="0">
                <a:solidFill>
                  <a:srgbClr val="000000"/>
                </a:solidFill>
                <a:cs typeface="Arial" charset="0"/>
              </a:rPr>
              <a:t>System provider with optimized technology platforms and global footprint</a:t>
            </a:r>
          </a:p>
          <a:p>
            <a:pPr marL="180000" marR="0" lvl="1" indent="-180000" fontAlgn="base">
              <a:lnSpc>
                <a:spcPct val="90000"/>
              </a:lnSpc>
              <a:spcBef>
                <a:spcPts val="400"/>
              </a:spcBef>
              <a:spcAft>
                <a:spcPct val="0"/>
              </a:spcAft>
              <a:buClr>
                <a:schemeClr val="tx1"/>
              </a:buClr>
              <a:buSzPct val="100000"/>
              <a:buFont typeface="Univers for KPMG Light" panose="020B0403020202020204" pitchFamily="34" charset="0"/>
              <a:buChar char="—"/>
              <a:tabLst/>
              <a:defRPr/>
            </a:pPr>
            <a:r>
              <a:rPr lang="en-US" sz="900" kern="0" dirty="0" smtClean="0">
                <a:solidFill>
                  <a:srgbClr val="000000"/>
                </a:solidFill>
                <a:cs typeface="Arial" charset="0"/>
              </a:rPr>
              <a:t>Leadership in North America/ EMEA</a:t>
            </a:r>
            <a:endParaRPr lang="en-US" sz="900" kern="0" dirty="0">
              <a:solidFill>
                <a:srgbClr val="000000"/>
              </a:solidFill>
              <a:cs typeface="Arial" charset="0"/>
            </a:endParaRPr>
          </a:p>
        </p:txBody>
      </p:sp>
      <p:sp>
        <p:nvSpPr>
          <p:cNvPr id="30" name="Text Box 10"/>
          <p:cNvSpPr txBox="1">
            <a:spLocks noChangeArrowheads="1"/>
          </p:cNvSpPr>
          <p:nvPr/>
        </p:nvSpPr>
        <p:spPr bwMode="blackWhite">
          <a:xfrm>
            <a:off x="5304695" y="1522942"/>
            <a:ext cx="998219" cy="123111"/>
          </a:xfrm>
          <a:prstGeom prst="rect">
            <a:avLst/>
          </a:prstGeom>
          <a:noFill/>
          <a:ln w="9525">
            <a:noFill/>
            <a:miter lim="800000"/>
            <a:headEnd/>
            <a:tailEnd/>
          </a:ln>
        </p:spPr>
        <p:txBody>
          <a:bodyPr wrap="none" lIns="63421" tIns="0" rIns="64719" bIns="0" anchor="ctr">
            <a:spAutoFit/>
          </a:bodyPr>
          <a:lstStyle/>
          <a:p>
            <a:pPr algn="ctr" fontAlgn="base">
              <a:spcBef>
                <a:spcPct val="0"/>
              </a:spcBef>
              <a:spcAft>
                <a:spcPct val="0"/>
              </a:spcAft>
              <a:buSzPct val="90000"/>
              <a:defRPr/>
            </a:pPr>
            <a:r>
              <a:rPr lang="en-US" sz="800" b="1" dirty="0" smtClean="0">
                <a:solidFill>
                  <a:srgbClr val="BC204B"/>
                </a:solidFill>
                <a:cs typeface="Arial" charset="0"/>
              </a:rPr>
              <a:t>Completion/Day 1</a:t>
            </a:r>
            <a:endParaRPr lang="en-US" sz="800" b="1" dirty="0">
              <a:solidFill>
                <a:srgbClr val="BC204B"/>
              </a:solidFill>
              <a:cs typeface="Arial" charset="0"/>
            </a:endParaRPr>
          </a:p>
        </p:txBody>
      </p:sp>
      <p:sp>
        <p:nvSpPr>
          <p:cNvPr id="31" name="AutoShape 32"/>
          <p:cNvSpPr>
            <a:spLocks noChangeArrowheads="1"/>
          </p:cNvSpPr>
          <p:nvPr/>
        </p:nvSpPr>
        <p:spPr bwMode="blackWhite">
          <a:xfrm flipV="1">
            <a:off x="5577864" y="1688122"/>
            <a:ext cx="154721" cy="74765"/>
          </a:xfrm>
          <a:prstGeom prst="triangle">
            <a:avLst>
              <a:gd name="adj" fmla="val 50000"/>
            </a:avLst>
          </a:prstGeom>
          <a:solidFill>
            <a:srgbClr val="BC204B"/>
          </a:solidFill>
          <a:ln w="19050">
            <a:noFill/>
            <a:miter lim="800000"/>
            <a:headEnd/>
            <a:tailEnd/>
          </a:ln>
        </p:spPr>
        <p:txBody>
          <a:bodyPr wrap="none" lIns="63421" tIns="0" rIns="64719" bIns="0" anchor="ctr"/>
          <a:lstStyle/>
          <a:p>
            <a:pPr eaLnBrk="0" fontAlgn="base" hangingPunct="0">
              <a:spcBef>
                <a:spcPct val="20000"/>
              </a:spcBef>
              <a:spcAft>
                <a:spcPct val="0"/>
              </a:spcAft>
              <a:buSzPct val="120000"/>
              <a:buFontTx/>
              <a:buChar char="•"/>
              <a:defRPr/>
            </a:pPr>
            <a:endParaRPr lang="en-US" sz="900" dirty="0">
              <a:solidFill>
                <a:srgbClr val="C84E00"/>
              </a:solidFill>
              <a:cs typeface="Arial" charset="0"/>
            </a:endParaRPr>
          </a:p>
        </p:txBody>
      </p:sp>
      <p:sp>
        <p:nvSpPr>
          <p:cNvPr id="32" name="Text Box 10"/>
          <p:cNvSpPr txBox="1">
            <a:spLocks noChangeArrowheads="1"/>
          </p:cNvSpPr>
          <p:nvPr/>
        </p:nvSpPr>
        <p:spPr bwMode="blackWhite">
          <a:xfrm>
            <a:off x="3250005" y="1522942"/>
            <a:ext cx="363430" cy="123111"/>
          </a:xfrm>
          <a:prstGeom prst="rect">
            <a:avLst/>
          </a:prstGeom>
          <a:noFill/>
          <a:ln w="9525">
            <a:noFill/>
            <a:miter lim="800000"/>
            <a:headEnd/>
            <a:tailEnd/>
          </a:ln>
        </p:spPr>
        <p:txBody>
          <a:bodyPr wrap="none" lIns="63421" tIns="0" rIns="64719" bIns="0" anchor="ctr">
            <a:spAutoFit/>
          </a:bodyPr>
          <a:lstStyle/>
          <a:p>
            <a:pPr algn="ctr" fontAlgn="base">
              <a:spcBef>
                <a:spcPct val="0"/>
              </a:spcBef>
              <a:spcAft>
                <a:spcPct val="0"/>
              </a:spcAft>
              <a:buSzPct val="90000"/>
              <a:defRPr/>
            </a:pPr>
            <a:r>
              <a:rPr lang="en-US" sz="800" b="1" dirty="0" smtClean="0">
                <a:solidFill>
                  <a:srgbClr val="BC204B"/>
                </a:solidFill>
                <a:cs typeface="Arial" charset="0"/>
              </a:rPr>
              <a:t>Start</a:t>
            </a:r>
            <a:endParaRPr lang="en-US" sz="800" b="1" dirty="0">
              <a:solidFill>
                <a:srgbClr val="BC204B"/>
              </a:solidFill>
              <a:cs typeface="Arial" charset="0"/>
            </a:endParaRPr>
          </a:p>
        </p:txBody>
      </p:sp>
      <p:sp>
        <p:nvSpPr>
          <p:cNvPr id="33" name="AutoShape 32"/>
          <p:cNvSpPr>
            <a:spLocks noChangeArrowheads="1"/>
          </p:cNvSpPr>
          <p:nvPr/>
        </p:nvSpPr>
        <p:spPr bwMode="blackWhite">
          <a:xfrm flipV="1">
            <a:off x="3391182" y="1688122"/>
            <a:ext cx="154721" cy="74765"/>
          </a:xfrm>
          <a:prstGeom prst="triangle">
            <a:avLst>
              <a:gd name="adj" fmla="val 50000"/>
            </a:avLst>
          </a:prstGeom>
          <a:solidFill>
            <a:srgbClr val="BC204B"/>
          </a:solidFill>
          <a:ln w="19050">
            <a:noFill/>
            <a:miter lim="800000"/>
            <a:headEnd/>
            <a:tailEnd/>
          </a:ln>
        </p:spPr>
        <p:txBody>
          <a:bodyPr wrap="none" lIns="63421" tIns="0" rIns="64719" bIns="0" anchor="ctr"/>
          <a:lstStyle/>
          <a:p>
            <a:pPr eaLnBrk="0" fontAlgn="base" hangingPunct="0">
              <a:spcBef>
                <a:spcPct val="20000"/>
              </a:spcBef>
              <a:spcAft>
                <a:spcPct val="0"/>
              </a:spcAft>
              <a:buSzPct val="120000"/>
              <a:buFontTx/>
              <a:buChar char="•"/>
              <a:defRPr/>
            </a:pPr>
            <a:endParaRPr lang="en-US" sz="900" dirty="0">
              <a:solidFill>
                <a:srgbClr val="C84E00"/>
              </a:solidFill>
              <a:cs typeface="Arial" charset="0"/>
            </a:endParaRPr>
          </a:p>
        </p:txBody>
      </p:sp>
      <p:sp>
        <p:nvSpPr>
          <p:cNvPr id="34" name="Text Box 10"/>
          <p:cNvSpPr txBox="1">
            <a:spLocks noChangeArrowheads="1"/>
          </p:cNvSpPr>
          <p:nvPr/>
        </p:nvSpPr>
        <p:spPr bwMode="blackWhite">
          <a:xfrm>
            <a:off x="4044382" y="1522942"/>
            <a:ext cx="785020" cy="123111"/>
          </a:xfrm>
          <a:prstGeom prst="rect">
            <a:avLst/>
          </a:prstGeom>
          <a:noFill/>
          <a:ln w="9525">
            <a:noFill/>
            <a:miter lim="800000"/>
            <a:headEnd/>
            <a:tailEnd/>
          </a:ln>
        </p:spPr>
        <p:txBody>
          <a:bodyPr wrap="none" lIns="63421" tIns="0" rIns="64719" bIns="0" anchor="ctr">
            <a:spAutoFit/>
          </a:bodyPr>
          <a:lstStyle/>
          <a:p>
            <a:pPr algn="ctr" fontAlgn="base">
              <a:spcBef>
                <a:spcPct val="0"/>
              </a:spcBef>
              <a:spcAft>
                <a:spcPct val="0"/>
              </a:spcAft>
              <a:buSzPct val="90000"/>
              <a:defRPr/>
            </a:pPr>
            <a:r>
              <a:rPr lang="en-US" sz="800" b="1" dirty="0" smtClean="0">
                <a:solidFill>
                  <a:srgbClr val="BC204B"/>
                </a:solidFill>
                <a:cs typeface="Arial" charset="0"/>
              </a:rPr>
              <a:t>Joint Kick-off</a:t>
            </a:r>
            <a:endParaRPr lang="en-US" sz="800" b="1" dirty="0">
              <a:solidFill>
                <a:srgbClr val="BC204B"/>
              </a:solidFill>
              <a:cs typeface="Arial" charset="0"/>
            </a:endParaRPr>
          </a:p>
        </p:txBody>
      </p:sp>
      <p:sp>
        <p:nvSpPr>
          <p:cNvPr id="35" name="AutoShape 32"/>
          <p:cNvSpPr>
            <a:spLocks noChangeArrowheads="1"/>
          </p:cNvSpPr>
          <p:nvPr/>
        </p:nvSpPr>
        <p:spPr bwMode="blackWhite">
          <a:xfrm flipV="1">
            <a:off x="4347560" y="1688122"/>
            <a:ext cx="154721" cy="74765"/>
          </a:xfrm>
          <a:prstGeom prst="triangle">
            <a:avLst>
              <a:gd name="adj" fmla="val 50000"/>
            </a:avLst>
          </a:prstGeom>
          <a:solidFill>
            <a:srgbClr val="BC204B"/>
          </a:solidFill>
          <a:ln w="19050">
            <a:noFill/>
            <a:miter lim="800000"/>
            <a:headEnd/>
            <a:tailEnd/>
          </a:ln>
        </p:spPr>
        <p:txBody>
          <a:bodyPr wrap="none" lIns="63421" tIns="0" rIns="64719" bIns="0" anchor="ctr"/>
          <a:lstStyle/>
          <a:p>
            <a:pPr eaLnBrk="0" fontAlgn="base" hangingPunct="0">
              <a:spcBef>
                <a:spcPct val="20000"/>
              </a:spcBef>
              <a:spcAft>
                <a:spcPct val="0"/>
              </a:spcAft>
              <a:buSzPct val="120000"/>
              <a:buFontTx/>
              <a:buChar char="•"/>
              <a:defRPr/>
            </a:pPr>
            <a:endParaRPr lang="en-US" sz="900" dirty="0">
              <a:solidFill>
                <a:srgbClr val="C84E00"/>
              </a:solidFill>
              <a:cs typeface="Arial" charset="0"/>
            </a:endParaRPr>
          </a:p>
        </p:txBody>
      </p:sp>
      <p:sp>
        <p:nvSpPr>
          <p:cNvPr id="36" name="AutoShape 17"/>
          <p:cNvSpPr>
            <a:spLocks noChangeArrowheads="1"/>
          </p:cNvSpPr>
          <p:nvPr/>
        </p:nvSpPr>
        <p:spPr bwMode="auto">
          <a:xfrm rot="5400000">
            <a:off x="4048175" y="3854139"/>
            <a:ext cx="580170" cy="93561"/>
          </a:xfrm>
          <a:prstGeom prst="triangle">
            <a:avLst>
              <a:gd name="adj" fmla="val 50411"/>
            </a:avLst>
          </a:prstGeom>
          <a:solidFill>
            <a:srgbClr val="D9D9D9"/>
          </a:solidFill>
          <a:ln w="6350" algn="ctr">
            <a:noFill/>
            <a:miter lim="800000"/>
            <a:headEnd/>
            <a:tailEnd/>
          </a:ln>
          <a:effectLst/>
        </p:spPr>
        <p:txBody>
          <a:bodyPr wrap="none" lIns="91325" tIns="45663" rIns="91325" bIns="45663" anchor="ctr"/>
          <a:lstStyle/>
          <a:p>
            <a:pPr fontAlgn="base">
              <a:spcBef>
                <a:spcPct val="0"/>
              </a:spcBef>
              <a:spcAft>
                <a:spcPct val="0"/>
              </a:spcAft>
              <a:defRPr/>
            </a:pPr>
            <a:endParaRPr lang="en-US" sz="900" dirty="0">
              <a:solidFill>
                <a:srgbClr val="000000"/>
              </a:solidFill>
              <a:cs typeface="Arial" charset="0"/>
            </a:endParaRPr>
          </a:p>
        </p:txBody>
      </p:sp>
      <p:sp>
        <p:nvSpPr>
          <p:cNvPr id="37" name="Text Box 10"/>
          <p:cNvSpPr txBox="1">
            <a:spLocks noChangeArrowheads="1"/>
          </p:cNvSpPr>
          <p:nvPr/>
        </p:nvSpPr>
        <p:spPr bwMode="blackWhite">
          <a:xfrm>
            <a:off x="4138220" y="2672857"/>
            <a:ext cx="1349664" cy="138499"/>
          </a:xfrm>
          <a:prstGeom prst="rect">
            <a:avLst/>
          </a:prstGeom>
          <a:noFill/>
          <a:ln w="9525">
            <a:noFill/>
            <a:miter lim="800000"/>
            <a:headEnd/>
            <a:tailEnd/>
          </a:ln>
        </p:spPr>
        <p:txBody>
          <a:bodyPr wrap="square" lIns="63421" tIns="0" rIns="64719" bIns="0" anchor="ctr">
            <a:noAutofit/>
          </a:bodyPr>
          <a:lstStyle/>
          <a:p>
            <a:pPr algn="ctr" fontAlgn="base">
              <a:spcBef>
                <a:spcPct val="0"/>
              </a:spcBef>
              <a:spcAft>
                <a:spcPct val="0"/>
              </a:spcAft>
              <a:buSzPct val="90000"/>
              <a:defRPr/>
            </a:pPr>
            <a:r>
              <a:rPr lang="en-US" sz="900" b="1" i="1" dirty="0" smtClean="0">
                <a:solidFill>
                  <a:schemeClr val="accent4"/>
                </a:solidFill>
                <a:cs typeface="Arial" charset="0"/>
              </a:rPr>
              <a:t>“Secure </a:t>
            </a:r>
          </a:p>
          <a:p>
            <a:pPr algn="ctr" fontAlgn="base">
              <a:spcBef>
                <a:spcPct val="0"/>
              </a:spcBef>
              <a:spcAft>
                <a:spcPct val="0"/>
              </a:spcAft>
              <a:buSzPct val="90000"/>
              <a:defRPr/>
            </a:pPr>
            <a:r>
              <a:rPr lang="en-US" sz="900" b="1" i="1" dirty="0" smtClean="0">
                <a:solidFill>
                  <a:schemeClr val="accent4"/>
                </a:solidFill>
                <a:cs typeface="Arial" charset="0"/>
              </a:rPr>
              <a:t>business”</a:t>
            </a:r>
            <a:endParaRPr lang="en-US" sz="900" b="1" i="1" dirty="0">
              <a:solidFill>
                <a:schemeClr val="accent4"/>
              </a:solidFill>
              <a:cs typeface="Arial" charset="0"/>
            </a:endParaRPr>
          </a:p>
        </p:txBody>
      </p:sp>
      <p:sp>
        <p:nvSpPr>
          <p:cNvPr id="38" name="Text Box 10"/>
          <p:cNvSpPr txBox="1">
            <a:spLocks noChangeArrowheads="1"/>
          </p:cNvSpPr>
          <p:nvPr/>
        </p:nvSpPr>
        <p:spPr bwMode="blackWhite">
          <a:xfrm>
            <a:off x="5393813" y="2672857"/>
            <a:ext cx="1349664" cy="138499"/>
          </a:xfrm>
          <a:prstGeom prst="rect">
            <a:avLst/>
          </a:prstGeom>
          <a:noFill/>
          <a:ln w="9525">
            <a:noFill/>
            <a:miter lim="800000"/>
            <a:headEnd/>
            <a:tailEnd/>
          </a:ln>
        </p:spPr>
        <p:txBody>
          <a:bodyPr wrap="square" lIns="63421" tIns="0" rIns="64719" bIns="0" anchor="ctr">
            <a:noAutofit/>
          </a:bodyPr>
          <a:lstStyle/>
          <a:p>
            <a:pPr algn="ctr" fontAlgn="base">
              <a:spcBef>
                <a:spcPct val="0"/>
              </a:spcBef>
              <a:spcAft>
                <a:spcPct val="0"/>
              </a:spcAft>
              <a:buSzPct val="90000"/>
              <a:defRPr/>
            </a:pPr>
            <a:r>
              <a:rPr lang="en-US" sz="900" b="1" i="1" dirty="0" smtClean="0">
                <a:solidFill>
                  <a:schemeClr val="accent4"/>
                </a:solidFill>
                <a:cs typeface="Arial" charset="0"/>
              </a:rPr>
              <a:t>“Harvest </a:t>
            </a:r>
          </a:p>
          <a:p>
            <a:pPr algn="ctr" fontAlgn="base">
              <a:spcBef>
                <a:spcPct val="0"/>
              </a:spcBef>
              <a:spcAft>
                <a:spcPct val="0"/>
              </a:spcAft>
              <a:buSzPct val="90000"/>
              <a:defRPr/>
            </a:pPr>
            <a:r>
              <a:rPr lang="en-US" sz="900" b="1" i="1" dirty="0" smtClean="0">
                <a:solidFill>
                  <a:schemeClr val="accent4"/>
                </a:solidFill>
                <a:cs typeface="Arial" charset="0"/>
              </a:rPr>
              <a:t>synergies”</a:t>
            </a:r>
            <a:endParaRPr lang="en-US" sz="900" b="1" i="1" dirty="0">
              <a:solidFill>
                <a:schemeClr val="accent4"/>
              </a:solidFill>
              <a:cs typeface="Arial" charset="0"/>
            </a:endParaRPr>
          </a:p>
        </p:txBody>
      </p:sp>
      <p:sp>
        <p:nvSpPr>
          <p:cNvPr id="39" name="Abgerundetes Rechteck 38"/>
          <p:cNvSpPr/>
          <p:nvPr/>
        </p:nvSpPr>
        <p:spPr>
          <a:xfrm>
            <a:off x="6767951" y="2624011"/>
            <a:ext cx="1307104" cy="3397377"/>
          </a:xfrm>
          <a:prstGeom prst="roundRect">
            <a:avLst>
              <a:gd name="adj" fmla="val 0"/>
            </a:avLst>
          </a:prstGeom>
          <a:noFill/>
          <a:ln w="19050" cap="flat" cmpd="sng" algn="ctr">
            <a:solidFill>
              <a:schemeClr val="accent2"/>
            </a:solidFill>
            <a:prstDash val="sysDash"/>
          </a:ln>
          <a:effectLst/>
        </p:spPr>
        <p:txBody>
          <a:bodyPr lIns="91325" tIns="45663" rIns="91325" bIns="45663"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FFFFFF"/>
              </a:solidFill>
              <a:effectLst/>
              <a:uLnTx/>
              <a:uFillTx/>
              <a:ea typeface="+mn-ea"/>
              <a:cs typeface="+mn-cs"/>
            </a:endParaRPr>
          </a:p>
        </p:txBody>
      </p:sp>
      <p:sp>
        <p:nvSpPr>
          <p:cNvPr id="40" name="Text Box 10"/>
          <p:cNvSpPr txBox="1">
            <a:spLocks noChangeArrowheads="1"/>
          </p:cNvSpPr>
          <p:nvPr/>
        </p:nvSpPr>
        <p:spPr bwMode="blackWhite">
          <a:xfrm>
            <a:off x="6743476" y="2672857"/>
            <a:ext cx="1349664" cy="138499"/>
          </a:xfrm>
          <a:prstGeom prst="rect">
            <a:avLst/>
          </a:prstGeom>
          <a:noFill/>
          <a:ln w="9525">
            <a:noFill/>
            <a:miter lim="800000"/>
            <a:headEnd/>
            <a:tailEnd/>
          </a:ln>
        </p:spPr>
        <p:txBody>
          <a:bodyPr wrap="square" lIns="63421" tIns="0" rIns="64719" bIns="0" anchor="ctr">
            <a:noAutofit/>
          </a:bodyPr>
          <a:lstStyle/>
          <a:p>
            <a:pPr algn="ctr" fontAlgn="base">
              <a:spcBef>
                <a:spcPct val="0"/>
              </a:spcBef>
              <a:spcAft>
                <a:spcPct val="0"/>
              </a:spcAft>
              <a:buSzPct val="90000"/>
              <a:defRPr/>
            </a:pPr>
            <a:r>
              <a:rPr lang="en-US" sz="900" b="1" i="1" dirty="0" smtClean="0">
                <a:solidFill>
                  <a:schemeClr val="accent4"/>
                </a:solidFill>
                <a:cs typeface="Arial" charset="0"/>
              </a:rPr>
              <a:t>“Design the future”</a:t>
            </a:r>
            <a:endParaRPr lang="en-US" sz="900" b="1" i="1" dirty="0">
              <a:solidFill>
                <a:schemeClr val="accent4"/>
              </a:solidFill>
              <a:cs typeface="Arial" charset="0"/>
            </a:endParaRPr>
          </a:p>
        </p:txBody>
      </p:sp>
      <p:sp>
        <p:nvSpPr>
          <p:cNvPr id="41" name="Text Box 10"/>
          <p:cNvSpPr txBox="1">
            <a:spLocks noChangeArrowheads="1"/>
          </p:cNvSpPr>
          <p:nvPr/>
        </p:nvSpPr>
        <p:spPr bwMode="blackWhite">
          <a:xfrm>
            <a:off x="6743476" y="2380996"/>
            <a:ext cx="1349664" cy="138499"/>
          </a:xfrm>
          <a:prstGeom prst="rect">
            <a:avLst/>
          </a:prstGeom>
          <a:noFill/>
          <a:ln w="9525">
            <a:noFill/>
            <a:miter lim="800000"/>
            <a:headEnd/>
            <a:tailEnd/>
          </a:ln>
        </p:spPr>
        <p:txBody>
          <a:bodyPr wrap="square" lIns="63421" tIns="0" rIns="64719" bIns="0" anchor="ctr">
            <a:noAutofit/>
          </a:bodyPr>
          <a:lstStyle/>
          <a:p>
            <a:pPr algn="ctr" fontAlgn="base">
              <a:spcBef>
                <a:spcPct val="0"/>
              </a:spcBef>
              <a:spcAft>
                <a:spcPct val="0"/>
              </a:spcAft>
              <a:buSzPct val="90000"/>
              <a:defRPr/>
            </a:pPr>
            <a:r>
              <a:rPr lang="en-US" sz="900" b="1" dirty="0" smtClean="0">
                <a:solidFill>
                  <a:schemeClr val="accent2"/>
                </a:solidFill>
                <a:cs typeface="Arial" charset="0"/>
              </a:rPr>
              <a:t>Target Operating Model</a:t>
            </a:r>
            <a:endParaRPr lang="en-US" sz="900" b="1" dirty="0">
              <a:solidFill>
                <a:schemeClr val="accent2"/>
              </a:solidFill>
              <a:cs typeface="Arial" charset="0"/>
            </a:endParaRPr>
          </a:p>
        </p:txBody>
      </p:sp>
      <p:sp>
        <p:nvSpPr>
          <p:cNvPr id="42" name="Ellipse 41"/>
          <p:cNvSpPr/>
          <p:nvPr/>
        </p:nvSpPr>
        <p:spPr>
          <a:xfrm>
            <a:off x="3478632" y="3525289"/>
            <a:ext cx="214671" cy="212651"/>
          </a:xfrm>
          <a:prstGeom prst="ellipse">
            <a:avLst/>
          </a:prstGeom>
          <a:solidFill>
            <a:srgbClr val="FFFFFF"/>
          </a:solidFill>
          <a:ln w="19050" cap="flat" cmpd="sng" algn="ctr">
            <a:solidFill>
              <a:schemeClr val="accent4"/>
            </a:solidFill>
            <a:prstDash val="solid"/>
          </a:ln>
          <a:effectLst/>
        </p:spPr>
        <p:txBody>
          <a:bodyPr lIns="91325" tIns="45663" rIns="91325" bIns="45663"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chemeClr val="accent4"/>
                </a:solidFill>
                <a:effectLst/>
                <a:uLnTx/>
                <a:uFillTx/>
                <a:ea typeface="+mn-ea"/>
                <a:cs typeface="+mn-cs"/>
              </a:rPr>
              <a:t>0</a:t>
            </a:r>
            <a:endParaRPr kumimoji="0" lang="en-US" sz="900" b="0" i="0" u="none" strike="noStrike" kern="0" cap="none" spc="0" normalizeH="0" baseline="0" noProof="0" dirty="0">
              <a:ln>
                <a:noFill/>
              </a:ln>
              <a:solidFill>
                <a:schemeClr val="accent4"/>
              </a:solidFill>
              <a:effectLst/>
              <a:uLnTx/>
              <a:uFillTx/>
              <a:ea typeface="+mn-ea"/>
              <a:cs typeface="+mn-cs"/>
            </a:endParaRPr>
          </a:p>
        </p:txBody>
      </p:sp>
      <p:sp>
        <p:nvSpPr>
          <p:cNvPr id="43" name="Ellipse 42"/>
          <p:cNvSpPr/>
          <p:nvPr/>
        </p:nvSpPr>
        <p:spPr>
          <a:xfrm>
            <a:off x="4303751" y="2547049"/>
            <a:ext cx="214671" cy="212651"/>
          </a:xfrm>
          <a:prstGeom prst="ellipse">
            <a:avLst/>
          </a:prstGeom>
          <a:solidFill>
            <a:srgbClr val="FFFFFF"/>
          </a:solidFill>
          <a:ln w="19050" cap="flat" cmpd="sng" algn="ctr">
            <a:solidFill>
              <a:schemeClr val="accent4"/>
            </a:solidFill>
            <a:prstDash val="solid"/>
          </a:ln>
          <a:effectLst/>
        </p:spPr>
        <p:txBody>
          <a:bodyPr lIns="91325" tIns="45663" rIns="91325" bIns="45663"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chemeClr val="accent4"/>
                </a:solidFill>
                <a:effectLst/>
                <a:uLnTx/>
                <a:uFillTx/>
                <a:ea typeface="+mn-ea"/>
                <a:cs typeface="+mn-cs"/>
              </a:rPr>
              <a:t>1</a:t>
            </a:r>
            <a:endParaRPr kumimoji="0" lang="en-US" sz="900" b="0" i="0" u="none" strike="noStrike" kern="0" cap="none" spc="0" normalizeH="0" baseline="0" noProof="0" dirty="0">
              <a:ln>
                <a:noFill/>
              </a:ln>
              <a:solidFill>
                <a:schemeClr val="accent4"/>
              </a:solidFill>
              <a:effectLst/>
              <a:uLnTx/>
              <a:uFillTx/>
              <a:ea typeface="+mn-ea"/>
              <a:cs typeface="+mn-cs"/>
            </a:endParaRPr>
          </a:p>
        </p:txBody>
      </p:sp>
      <p:sp>
        <p:nvSpPr>
          <p:cNvPr id="44" name="Ellipse 43"/>
          <p:cNvSpPr/>
          <p:nvPr/>
        </p:nvSpPr>
        <p:spPr>
          <a:xfrm>
            <a:off x="5553967" y="2547049"/>
            <a:ext cx="214671" cy="212651"/>
          </a:xfrm>
          <a:prstGeom prst="ellipse">
            <a:avLst/>
          </a:prstGeom>
          <a:solidFill>
            <a:srgbClr val="FFFFFF"/>
          </a:solidFill>
          <a:ln w="19050" cap="flat" cmpd="sng" algn="ctr">
            <a:solidFill>
              <a:schemeClr val="accent4"/>
            </a:solidFill>
            <a:prstDash val="solid"/>
          </a:ln>
          <a:effectLst/>
        </p:spPr>
        <p:txBody>
          <a:bodyPr lIns="91325" tIns="45663" rIns="91325" bIns="45663"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chemeClr val="accent4"/>
                </a:solidFill>
                <a:effectLst/>
                <a:uLnTx/>
                <a:uFillTx/>
                <a:ea typeface="+mn-ea"/>
                <a:cs typeface="+mn-cs"/>
              </a:rPr>
              <a:t>2</a:t>
            </a:r>
            <a:endParaRPr kumimoji="0" lang="en-US" sz="900" b="0" i="0" u="none" strike="noStrike" kern="0" cap="none" spc="0" normalizeH="0" baseline="0" noProof="0" dirty="0">
              <a:ln>
                <a:noFill/>
              </a:ln>
              <a:solidFill>
                <a:schemeClr val="accent4"/>
              </a:solidFill>
              <a:effectLst/>
              <a:uLnTx/>
              <a:uFillTx/>
              <a:ea typeface="+mn-ea"/>
              <a:cs typeface="+mn-cs"/>
            </a:endParaRPr>
          </a:p>
        </p:txBody>
      </p:sp>
      <p:sp>
        <p:nvSpPr>
          <p:cNvPr id="45" name="Ellipse 44"/>
          <p:cNvSpPr/>
          <p:nvPr/>
        </p:nvSpPr>
        <p:spPr>
          <a:xfrm>
            <a:off x="6649706" y="2547049"/>
            <a:ext cx="214671" cy="212651"/>
          </a:xfrm>
          <a:prstGeom prst="ellipse">
            <a:avLst/>
          </a:prstGeom>
          <a:solidFill>
            <a:srgbClr val="FFFFFF"/>
          </a:solidFill>
          <a:ln w="19050" cap="flat" cmpd="sng" algn="ctr">
            <a:solidFill>
              <a:schemeClr val="accent4"/>
            </a:solidFill>
            <a:prstDash val="solid"/>
          </a:ln>
          <a:effectLst/>
        </p:spPr>
        <p:txBody>
          <a:bodyPr lIns="91325" tIns="45663" rIns="91325" bIns="45663"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chemeClr val="accent4"/>
                </a:solidFill>
                <a:effectLst/>
                <a:uLnTx/>
                <a:uFillTx/>
                <a:ea typeface="+mn-ea"/>
                <a:cs typeface="+mn-cs"/>
              </a:rPr>
              <a:t>3</a:t>
            </a:r>
            <a:endParaRPr kumimoji="0" lang="en-US" sz="900" b="0" i="0" u="none" strike="noStrike" kern="0" cap="none" spc="0" normalizeH="0" baseline="0" noProof="0" dirty="0">
              <a:ln>
                <a:noFill/>
              </a:ln>
              <a:solidFill>
                <a:schemeClr val="accent4"/>
              </a:solidFill>
              <a:effectLst/>
              <a:uLnTx/>
              <a:uFillTx/>
              <a:ea typeface="+mn-ea"/>
              <a:cs typeface="+mn-cs"/>
            </a:endParaRPr>
          </a:p>
        </p:txBody>
      </p:sp>
      <p:sp>
        <p:nvSpPr>
          <p:cNvPr id="46" name="Text Box 10"/>
          <p:cNvSpPr txBox="1">
            <a:spLocks noChangeArrowheads="1"/>
          </p:cNvSpPr>
          <p:nvPr/>
        </p:nvSpPr>
        <p:spPr bwMode="blackWhite">
          <a:xfrm>
            <a:off x="7808921" y="1522942"/>
            <a:ext cx="583042" cy="123111"/>
          </a:xfrm>
          <a:prstGeom prst="rect">
            <a:avLst/>
          </a:prstGeom>
          <a:noFill/>
          <a:ln w="9525">
            <a:noFill/>
            <a:miter lim="800000"/>
            <a:headEnd/>
            <a:tailEnd/>
          </a:ln>
        </p:spPr>
        <p:txBody>
          <a:bodyPr wrap="none" lIns="63421" tIns="0" rIns="64719" bIns="0" anchor="ctr">
            <a:spAutoFit/>
          </a:bodyPr>
          <a:lstStyle/>
          <a:p>
            <a:pPr algn="ctr" fontAlgn="base">
              <a:spcBef>
                <a:spcPct val="0"/>
              </a:spcBef>
              <a:spcAft>
                <a:spcPct val="0"/>
              </a:spcAft>
              <a:buSzPct val="90000"/>
              <a:defRPr/>
            </a:pPr>
            <a:r>
              <a:rPr lang="en-US" sz="800" b="1" dirty="0" smtClean="0">
                <a:solidFill>
                  <a:srgbClr val="BC204B"/>
                </a:solidFill>
                <a:cs typeface="Arial" charset="0"/>
              </a:rPr>
              <a:t>100-Days</a:t>
            </a:r>
            <a:endParaRPr lang="en-US" sz="800" b="1" dirty="0">
              <a:solidFill>
                <a:srgbClr val="BC204B"/>
              </a:solidFill>
              <a:cs typeface="Arial" charset="0"/>
            </a:endParaRPr>
          </a:p>
        </p:txBody>
      </p:sp>
      <p:sp>
        <p:nvSpPr>
          <p:cNvPr id="47" name="AutoShape 32"/>
          <p:cNvSpPr>
            <a:spLocks noChangeArrowheads="1"/>
          </p:cNvSpPr>
          <p:nvPr/>
        </p:nvSpPr>
        <p:spPr bwMode="blackWhite">
          <a:xfrm flipV="1">
            <a:off x="8011108" y="1688122"/>
            <a:ext cx="154721" cy="74765"/>
          </a:xfrm>
          <a:prstGeom prst="triangle">
            <a:avLst>
              <a:gd name="adj" fmla="val 50000"/>
            </a:avLst>
          </a:prstGeom>
          <a:solidFill>
            <a:srgbClr val="BC204B"/>
          </a:solidFill>
          <a:ln w="19050">
            <a:noFill/>
            <a:miter lim="800000"/>
            <a:headEnd/>
            <a:tailEnd/>
          </a:ln>
        </p:spPr>
        <p:txBody>
          <a:bodyPr wrap="none" lIns="63421" tIns="0" rIns="64719" bIns="0" anchor="ctr"/>
          <a:lstStyle/>
          <a:p>
            <a:pPr eaLnBrk="0" fontAlgn="base" hangingPunct="0">
              <a:spcBef>
                <a:spcPct val="20000"/>
              </a:spcBef>
              <a:spcAft>
                <a:spcPct val="0"/>
              </a:spcAft>
              <a:buSzPct val="120000"/>
              <a:buFontTx/>
              <a:buChar char="•"/>
              <a:defRPr/>
            </a:pPr>
            <a:endParaRPr lang="en-US" sz="900" dirty="0">
              <a:solidFill>
                <a:srgbClr val="C84E00"/>
              </a:solidFill>
              <a:cs typeface="Arial" charset="0"/>
            </a:endParaRPr>
          </a:p>
        </p:txBody>
      </p:sp>
      <p:sp>
        <p:nvSpPr>
          <p:cNvPr id="48" name="Text Box 10"/>
          <p:cNvSpPr txBox="1">
            <a:spLocks noChangeArrowheads="1"/>
          </p:cNvSpPr>
          <p:nvPr/>
        </p:nvSpPr>
        <p:spPr bwMode="blackWhite">
          <a:xfrm>
            <a:off x="6368171" y="1522942"/>
            <a:ext cx="946923" cy="123111"/>
          </a:xfrm>
          <a:prstGeom prst="rect">
            <a:avLst/>
          </a:prstGeom>
          <a:noFill/>
          <a:ln w="9525">
            <a:noFill/>
            <a:miter lim="800000"/>
            <a:headEnd/>
            <a:tailEnd/>
          </a:ln>
        </p:spPr>
        <p:txBody>
          <a:bodyPr wrap="none" lIns="63421" tIns="0" rIns="64719" bIns="0" anchor="ctr">
            <a:spAutoFit/>
          </a:bodyPr>
          <a:lstStyle/>
          <a:p>
            <a:pPr algn="ctr" fontAlgn="base">
              <a:spcBef>
                <a:spcPct val="0"/>
              </a:spcBef>
              <a:spcAft>
                <a:spcPct val="0"/>
              </a:spcAft>
              <a:buSzPct val="90000"/>
              <a:defRPr/>
            </a:pPr>
            <a:r>
              <a:rPr lang="en-US" sz="800" b="1" dirty="0" smtClean="0">
                <a:solidFill>
                  <a:srgbClr val="BC204B"/>
                </a:solidFill>
                <a:cs typeface="Arial" charset="0"/>
              </a:rPr>
              <a:t>Mid-term Review</a:t>
            </a:r>
            <a:endParaRPr lang="en-US" sz="800" b="1" dirty="0">
              <a:solidFill>
                <a:srgbClr val="BC204B"/>
              </a:solidFill>
              <a:cs typeface="Arial" charset="0"/>
            </a:endParaRPr>
          </a:p>
        </p:txBody>
      </p:sp>
      <p:sp>
        <p:nvSpPr>
          <p:cNvPr id="49" name="AutoShape 32"/>
          <p:cNvSpPr>
            <a:spLocks noChangeArrowheads="1"/>
          </p:cNvSpPr>
          <p:nvPr/>
        </p:nvSpPr>
        <p:spPr bwMode="blackWhite">
          <a:xfrm flipV="1">
            <a:off x="6762060" y="1688122"/>
            <a:ext cx="154721" cy="74765"/>
          </a:xfrm>
          <a:prstGeom prst="triangle">
            <a:avLst>
              <a:gd name="adj" fmla="val 50000"/>
            </a:avLst>
          </a:prstGeom>
          <a:solidFill>
            <a:srgbClr val="BC204B"/>
          </a:solidFill>
          <a:ln w="19050">
            <a:noFill/>
            <a:miter lim="800000"/>
            <a:headEnd/>
            <a:tailEnd/>
          </a:ln>
        </p:spPr>
        <p:txBody>
          <a:bodyPr wrap="none" lIns="63421" tIns="0" rIns="64719" bIns="0" anchor="ctr"/>
          <a:lstStyle/>
          <a:p>
            <a:pPr eaLnBrk="0" fontAlgn="base" hangingPunct="0">
              <a:spcBef>
                <a:spcPct val="20000"/>
              </a:spcBef>
              <a:spcAft>
                <a:spcPct val="0"/>
              </a:spcAft>
              <a:buSzPct val="120000"/>
              <a:buFontTx/>
              <a:buChar char="•"/>
              <a:defRPr/>
            </a:pPr>
            <a:endParaRPr lang="en-US" sz="900" dirty="0">
              <a:solidFill>
                <a:srgbClr val="C84E00"/>
              </a:solidFill>
              <a:cs typeface="Arial" charset="0"/>
            </a:endParaRPr>
          </a:p>
        </p:txBody>
      </p:sp>
      <p:sp>
        <p:nvSpPr>
          <p:cNvPr id="50" name="Text Box 10"/>
          <p:cNvSpPr txBox="1">
            <a:spLocks noChangeArrowheads="1"/>
          </p:cNvSpPr>
          <p:nvPr/>
        </p:nvSpPr>
        <p:spPr bwMode="blackWhite">
          <a:xfrm>
            <a:off x="4302824" y="2331296"/>
            <a:ext cx="2211387" cy="190683"/>
          </a:xfrm>
          <a:prstGeom prst="rect">
            <a:avLst/>
          </a:prstGeom>
          <a:noFill/>
          <a:ln w="9525">
            <a:noFill/>
            <a:miter lim="800000"/>
            <a:headEnd/>
            <a:tailEnd/>
          </a:ln>
        </p:spPr>
        <p:txBody>
          <a:bodyPr wrap="square" lIns="55688" tIns="0" rIns="56829" bIns="0" anchor="ctr">
            <a:noAutofit/>
          </a:bodyPr>
          <a:lstStyle/>
          <a:p>
            <a:pPr marL="0" marR="0" lvl="0" indent="0" algn="ctr" defTabSz="914400" eaLnBrk="1" fontAlgn="auto" latinLnBrk="0" hangingPunct="1">
              <a:lnSpc>
                <a:spcPct val="100000"/>
              </a:lnSpc>
              <a:spcBef>
                <a:spcPts val="0"/>
              </a:spcBef>
              <a:spcAft>
                <a:spcPts val="0"/>
              </a:spcAft>
              <a:buClrTx/>
              <a:buSzPct val="90000"/>
              <a:buFontTx/>
              <a:buNone/>
              <a:tabLst/>
              <a:defRPr/>
            </a:pPr>
            <a:r>
              <a:rPr kumimoji="0" lang="en-US" sz="900" b="1" i="0" u="none" strike="noStrike" kern="0" cap="none" spc="0" normalizeH="0" baseline="0" noProof="0" dirty="0" smtClean="0">
                <a:ln>
                  <a:noFill/>
                </a:ln>
                <a:solidFill>
                  <a:schemeClr val="accent2"/>
                </a:solidFill>
                <a:effectLst/>
                <a:uLnTx/>
                <a:uFillTx/>
              </a:rPr>
              <a:t>Day-1/Interim Operating Model</a:t>
            </a:r>
            <a:endParaRPr kumimoji="0" lang="en-US" sz="900" b="1" i="0" u="none" strike="noStrike" kern="0" cap="none" spc="0" normalizeH="0" baseline="0" noProof="0" dirty="0">
              <a:ln>
                <a:noFill/>
              </a:ln>
              <a:solidFill>
                <a:schemeClr val="accent2"/>
              </a:solidFill>
              <a:effectLst/>
              <a:uLnTx/>
              <a:uFillTx/>
            </a:endParaRPr>
          </a:p>
        </p:txBody>
      </p:sp>
      <p:graphicFrame>
        <p:nvGraphicFramePr>
          <p:cNvPr id="64" name="Chart 10"/>
          <p:cNvGraphicFramePr/>
          <p:nvPr>
            <p:custDataLst>
              <p:tags r:id="rId7"/>
            </p:custDataLst>
            <p:extLst>
              <p:ext uri="{D42A27DB-BD31-4B8C-83A1-F6EECF244321}">
                <p14:modId xmlns:p14="http://schemas.microsoft.com/office/powerpoint/2010/main" val="2978184529"/>
              </p:ext>
            </p:extLst>
          </p:nvPr>
        </p:nvGraphicFramePr>
        <p:xfrm>
          <a:off x="3821225" y="2944651"/>
          <a:ext cx="4538988" cy="3184688"/>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347005947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Lst>
</file>

<file path=ppt/tags/tag10.xml><?xml version="1.0" encoding="utf-8"?>
<p:tagLst xmlns:a="http://schemas.openxmlformats.org/drawingml/2006/main" xmlns:r="http://schemas.openxmlformats.org/officeDocument/2006/relationships" xmlns:p="http://schemas.openxmlformats.org/presentationml/2006/main">
  <p:tag name="ADV_TOP" val="113,3464"/>
  <p:tag name="ADV_LEFT" val="192,75"/>
  <p:tag name="ADV_HEIGHT" val="169,0332"/>
  <p:tag name="ADV_WIDTH" val="266,4671"/>
</p:tagLst>
</file>

<file path=ppt/tags/tag11.xml><?xml version="1.0" encoding="utf-8"?>
<p:tagLst xmlns:a="http://schemas.openxmlformats.org/drawingml/2006/main" xmlns:r="http://schemas.openxmlformats.org/officeDocument/2006/relationships" xmlns:p="http://schemas.openxmlformats.org/presentationml/2006/main">
  <p:tag name="COLORSETCLASSNAME" val="ColorSet1"/>
  <p:tag name="COLORS" val="White;White;Black426;White;-1;-2"/>
</p:tagLst>
</file>

<file path=ppt/tags/tag12.xml><?xml version="1.0" encoding="utf-8"?>
<p:tagLst xmlns:a="http://schemas.openxmlformats.org/drawingml/2006/main" xmlns:r="http://schemas.openxmlformats.org/officeDocument/2006/relationships" xmlns:p="http://schemas.openxmlformats.org/presentationml/2006/main">
  <p:tag name="COLORSETCLASSNAME" val="ColorSet1"/>
  <p:tag name="COLORS" val="White;White;Black426;White;-1;-2"/>
</p:tagLst>
</file>

<file path=ppt/tags/tag13.xml><?xml version="1.0" encoding="utf-8"?>
<p:tagLst xmlns:a="http://schemas.openxmlformats.org/drawingml/2006/main" xmlns:r="http://schemas.openxmlformats.org/officeDocument/2006/relationships" xmlns:p="http://schemas.openxmlformats.org/presentationml/2006/main">
  <p:tag name="COLORSETCLASSNAME" val="ColorSet1"/>
  <p:tag name="COLORS" val="White;White;Black426;White;-1;-2"/>
</p:tagLst>
</file>

<file path=ppt/tags/tag14.xml><?xml version="1.0" encoding="utf-8"?>
<p:tagLst xmlns:a="http://schemas.openxmlformats.org/drawingml/2006/main" xmlns:r="http://schemas.openxmlformats.org/officeDocument/2006/relationships" xmlns:p="http://schemas.openxmlformats.org/presentationml/2006/main">
  <p:tag name="COLORSETCLASSNAME" val="ColorSet1"/>
  <p:tag name="COLORS" val="White;White;Black426;White;-1;-2"/>
</p:tagLst>
</file>

<file path=ppt/tags/tag15.xml><?xml version="1.0" encoding="utf-8"?>
<p:tagLst xmlns:a="http://schemas.openxmlformats.org/drawingml/2006/main" xmlns:r="http://schemas.openxmlformats.org/officeDocument/2006/relationships" xmlns:p="http://schemas.openxmlformats.org/presentationml/2006/main">
  <p:tag name="COLORSETCLASSNAME" val="ColorSet1"/>
  <p:tag name="COLORS" val="White;White;Black426;White;-1;-2"/>
</p:tagLst>
</file>

<file path=ppt/tags/tag16.xml><?xml version="1.0" encoding="utf-8"?>
<p:tagLst xmlns:a="http://schemas.openxmlformats.org/drawingml/2006/main" xmlns:r="http://schemas.openxmlformats.org/officeDocument/2006/relationships" xmlns:p="http://schemas.openxmlformats.org/presentationml/2006/main">
  <p:tag name="COPYRIGHT1" val="TRUE"/>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3.xml><?xml version="1.0" encoding="utf-8"?>
<p:tagLst xmlns:a="http://schemas.openxmlformats.org/drawingml/2006/main" xmlns:r="http://schemas.openxmlformats.org/officeDocument/2006/relationships" xmlns:p="http://schemas.openxmlformats.org/presentationml/2006/main">
  <p:tag name="ADV_TOP" val="270.4398"/>
  <p:tag name="ADV_LEFT" val="21.49992"/>
  <p:tag name="ADV_HEIGHT" val="16.56016"/>
  <p:tag name="ADV_WIDTH" val="362.875"/>
</p:tagLst>
</file>

<file path=ppt/tags/tag4.xml><?xml version="1.0" encoding="utf-8"?>
<p:tagLst xmlns:a="http://schemas.openxmlformats.org/drawingml/2006/main" xmlns:r="http://schemas.openxmlformats.org/officeDocument/2006/relationships" xmlns:p="http://schemas.openxmlformats.org/presentationml/2006/main">
  <p:tag name="ADV_TOP" val="237.75"/>
  <p:tag name="ADV_LEFT" val="21.5"/>
  <p:tag name="ADV_HEIGHT" val="30.375"/>
  <p:tag name="ADV_WIDTH" val="238.125"/>
</p:tagLst>
</file>

<file path=ppt/tags/tag5.xml><?xml version="1.0" encoding="utf-8"?>
<p:tagLst xmlns:a="http://schemas.openxmlformats.org/drawingml/2006/main" xmlns:r="http://schemas.openxmlformats.org/officeDocument/2006/relationships" xmlns:p="http://schemas.openxmlformats.org/presentationml/2006/main">
  <p:tag name="ADV_TOP" val="99.875"/>
  <p:tag name="ADV_LEFT" val="395.75"/>
  <p:tag name="ADV_HEIGHT" val="192.75"/>
  <p:tag name="ADV_WIDTH" val="362.75"/>
</p:tagLst>
</file>

<file path=ppt/tags/tag6.xml><?xml version="1.0" encoding="utf-8"?>
<p:tagLst xmlns:a="http://schemas.openxmlformats.org/drawingml/2006/main" xmlns:r="http://schemas.openxmlformats.org/officeDocument/2006/relationships" xmlns:p="http://schemas.openxmlformats.org/presentationml/2006/main">
  <p:tag name="ADV_TOP" val="99.875"/>
  <p:tag name="ADV_LEFT" val="395.75"/>
  <p:tag name="ADV_HEIGHT" val="192.75"/>
  <p:tag name="ADV_WIDTH" val="362.75"/>
</p:tagLst>
</file>

<file path=ppt/tags/tag7.xml><?xml version="1.0" encoding="utf-8"?>
<p:tagLst xmlns:a="http://schemas.openxmlformats.org/drawingml/2006/main" xmlns:r="http://schemas.openxmlformats.org/officeDocument/2006/relationships" xmlns:p="http://schemas.openxmlformats.org/presentationml/2006/main">
  <p:tag name="ADV_TOP" val="275.75"/>
  <p:tag name="ADV_LEFT" val="21.5"/>
  <p:tag name="ADV_HEIGHT" val="30.375"/>
  <p:tag name="ADV_WIDTH" val="238.125"/>
</p:tagLst>
</file>

<file path=ppt/tags/tag8.xml><?xml version="1.0" encoding="utf-8"?>
<p:tagLst xmlns:a="http://schemas.openxmlformats.org/drawingml/2006/main" xmlns:r="http://schemas.openxmlformats.org/officeDocument/2006/relationships" xmlns:p="http://schemas.openxmlformats.org/presentationml/2006/main">
  <p:tag name="ADV_TOP" val="237.75"/>
  <p:tag name="ADV_LEFT" val="21.5"/>
  <p:tag name="ADV_HEIGHT" val="30.375"/>
  <p:tag name="ADV_WIDTH" val="238.125"/>
</p:tagLst>
</file>

<file path=ppt/tags/tag9.xml><?xml version="1.0" encoding="utf-8"?>
<p:tagLst xmlns:a="http://schemas.openxmlformats.org/drawingml/2006/main" xmlns:r="http://schemas.openxmlformats.org/officeDocument/2006/relationships" xmlns:p="http://schemas.openxmlformats.org/presentationml/2006/main">
  <p:tag name="ADV_TOP" val="99.875"/>
  <p:tag name="ADV_LEFT" val="395.75"/>
  <p:tag name="ADV_HEIGHT" val="192.75"/>
  <p:tag name="ADV_WIDTH" val="362.75"/>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0C5FB51930F184B8470DE91B960B2CC" ma:contentTypeVersion="1" ma:contentTypeDescription="Create a new document." ma:contentTypeScope="" ma:versionID="b0b2db6cb79bc243617bdfba5069fc8f">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9B1C36E7-C1FE-49EB-B558-2ECEAFDC85E3}">
  <ds:schemaRefs>
    <ds:schemaRef ds:uri="http://schemas.microsoft.com/sharepoint/v3/contenttype/forms"/>
  </ds:schemaRefs>
</ds:datastoreItem>
</file>

<file path=customXml/itemProps2.xml><?xml version="1.0" encoding="utf-8"?>
<ds:datastoreItem xmlns:ds="http://schemas.openxmlformats.org/officeDocument/2006/customXml" ds:itemID="{6A04E192-643A-4F43-9BCF-1E8558F912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BEEE4D3-DFD6-4F3B-ADE5-984D7E8CBCB3}">
  <ds:schemaRefs>
    <ds:schemaRef ds:uri="http://schemas.microsoft.com/office/2006/metadata/propertie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KPMG Report Standard Template</Template>
  <TotalTime>0</TotalTime>
  <Words>4128</Words>
  <Application>Microsoft Office PowerPoint</Application>
  <PresentationFormat>A4-Papier (210x297 mm)</PresentationFormat>
  <Paragraphs>598</Paragraphs>
  <Slides>17</Slides>
  <Notes>17</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17</vt:i4>
      </vt:variant>
    </vt:vector>
  </HeadingPairs>
  <TitlesOfParts>
    <vt:vector size="26" baseType="lpstr">
      <vt:lpstr>SimSun</vt:lpstr>
      <vt:lpstr>Arial</vt:lpstr>
      <vt:lpstr>Calibri</vt:lpstr>
      <vt:lpstr>KPMG Extralight</vt:lpstr>
      <vt:lpstr>KPMG Light</vt:lpstr>
      <vt:lpstr>Symbol</vt:lpstr>
      <vt:lpstr>Univers for KPMG Light</vt:lpstr>
      <vt:lpstr>Wingdings</vt:lpstr>
      <vt:lpstr>KPMG_Report_4x3_050216_2016</vt:lpstr>
      <vt:lpstr>Workbook Target Operating Model</vt:lpstr>
      <vt:lpstr>Disclaimer</vt:lpstr>
      <vt:lpstr>Overview (1/6) – Mission statement</vt:lpstr>
      <vt:lpstr>Overview (2/6) – Pitfalls</vt:lpstr>
      <vt:lpstr>Overview (3/6) – Core issues</vt:lpstr>
      <vt:lpstr>Overview (4/6) – Placement in the overall integration process</vt:lpstr>
      <vt:lpstr>Overview (5/6) – Approach with unlimited access to information prior to closing</vt:lpstr>
      <vt:lpstr>Overview (6/6) – Approach with limited access to information prior to closing</vt:lpstr>
      <vt:lpstr>1. Is there a comprehensive understanding of the vision and deal strategy as well as the integration (JV) principles and critical success factors? (1/2)</vt:lpstr>
      <vt:lpstr>1. Is there a comprehensive understanding of the vision and deal strategy as well as the integration (JV) principles and critical success factors? (2/2)</vt:lpstr>
      <vt:lpstr>2. What is the current organizational structure and that of the target organization?</vt:lpstr>
      <vt:lpstr>3. How are the process organization and core processes currently set up and how will they be in the target organization? (1/2)</vt:lpstr>
      <vt:lpstr>3. How are the process organization and core processes currently set up and how will they be in the target organization? (2/2)</vt:lpstr>
      <vt:lpstr>4. What technologies/systems are currently used and will be required in future?</vt:lpstr>
      <vt:lpstr>5. What important property rights and contracts currently exist and will be required in future? </vt:lpstr>
      <vt:lpstr>6. What assets currently exist and will be required in the future?</vt:lpstr>
      <vt:lpstr>PowerPoint-Präsentation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KM Germany</dc:creator>
  <cp:keywords/>
  <dc:description/>
  <cp:lastModifiedBy>Müller, Christian</cp:lastModifiedBy>
  <cp:revision>645</cp:revision>
  <dcterms:created xsi:type="dcterms:W3CDTF">2016-06-20T11:42:26Z</dcterms:created>
  <dcterms:modified xsi:type="dcterms:W3CDTF">2017-04-21T08:35:44Z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0x01010010C5FB51930F184B8470DE91B960B2CC</vt:lpwstr>
  </property>
</Properties>
</file>